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77" r:id="rId6"/>
    <p:sldId id="260" r:id="rId7"/>
    <p:sldId id="278" r:id="rId8"/>
    <p:sldId id="261" r:id="rId9"/>
    <p:sldId id="271" r:id="rId10"/>
    <p:sldId id="283" r:id="rId11"/>
    <p:sldId id="279" r:id="rId12"/>
    <p:sldId id="281" r:id="rId13"/>
    <p:sldId id="280" r:id="rId14"/>
    <p:sldId id="265" r:id="rId15"/>
    <p:sldId id="264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9E7D2-7377-4999-940B-75343D9E21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BCE3F-563B-433C-A584-F2ED823FBE50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1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–  белгілі бір организмнен қажетті генді бөліп алу.</a:t>
          </a:r>
          <a:endParaRPr lang="en-US" sz="24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1555750">
            <a:spcBef>
              <a:spcPct val="0"/>
            </a:spcBef>
          </a:pPr>
          <a:endParaRPr lang="ru-RU" sz="2400" dirty="0">
            <a:solidFill>
              <a:schemeClr val="tx1"/>
            </a:solidFill>
          </a:endParaRPr>
        </a:p>
      </dgm:t>
    </dgm:pt>
    <dgm:pt modelId="{1AAC6CDC-D158-44AA-BC5F-8BC93063BFF9}" type="parTrans" cxnId="{20D92820-F324-4ED8-A0E8-7FC38B4D258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CDE1298-B914-46FC-AF1B-55C4A9D7912D}" type="sibTrans" cxnId="{20D92820-F324-4ED8-A0E8-7FC38B4D258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CAC9596-DDC3-4621-A49B-9843D6996975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2.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құрылымдық генді векторға тігу.</a:t>
          </a:r>
          <a:endParaRPr lang="en-US" sz="24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800100">
            <a:spcBef>
              <a:spcPct val="0"/>
            </a:spcBef>
          </a:pPr>
          <a:endParaRPr lang="ru-RU" sz="2400" dirty="0">
            <a:solidFill>
              <a:schemeClr val="tx1"/>
            </a:solidFill>
          </a:endParaRPr>
        </a:p>
      </dgm:t>
    </dgm:pt>
    <dgm:pt modelId="{5A9D6EC9-CBA5-4071-98C8-FFE98AB2CB23}" type="parTrans" cxnId="{4F866884-F88A-48CE-BB76-0D0A8867F17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CEBC03B-720B-42AD-9CC1-A5996D54D563}" type="sibTrans" cxnId="{4F866884-F88A-48CE-BB76-0D0A8867F17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0714E30-ABE0-4E0A-9D98-A01274266709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5.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генді клондау</a:t>
          </a:r>
          <a:endParaRPr lang="en-US" sz="2400" dirty="0" smtClean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800100">
            <a:spcBef>
              <a:spcPct val="0"/>
            </a:spcBef>
          </a:pPr>
          <a:endParaRPr lang="ru-RU" sz="2400" dirty="0">
            <a:solidFill>
              <a:schemeClr val="tx1"/>
            </a:solidFill>
          </a:endParaRPr>
        </a:p>
      </dgm:t>
    </dgm:pt>
    <dgm:pt modelId="{C82A9644-98CC-42EB-A532-E4EA89E35A54}" type="parTrans" cxnId="{0458A5BE-9427-46D8-82B6-3726ED32657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08920C7-E537-46A1-8CDE-C67DD3D2C754}" type="sibTrans" cxnId="{0458A5BE-9427-46D8-82B6-3726ED32657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759245-3F61-49AB-A992-04DC4E601A15}">
      <dgm:prSet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4.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трансформация</a:t>
          </a:r>
          <a:r>
            <a:rPr lang="ru-RU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ланған клеткаларды сұрыптау</a:t>
          </a:r>
          <a:endParaRPr lang="en-US" sz="24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800100">
            <a:spcBef>
              <a:spcPct val="0"/>
            </a:spcBef>
          </a:pPr>
          <a:endParaRPr lang="ru-RU" sz="2400" dirty="0">
            <a:solidFill>
              <a:schemeClr val="tx1"/>
            </a:solidFill>
          </a:endParaRPr>
        </a:p>
      </dgm:t>
    </dgm:pt>
    <dgm:pt modelId="{237031E0-8864-479A-8124-AFE44C4D8F86}" type="parTrans" cxnId="{D33D7582-3853-4E43-8F30-45FDD7E2842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3A63C2E-B8E6-4B74-B2C1-3AD71CF0F53D}" type="sibTrans" cxnId="{D33D7582-3853-4E43-8F30-45FDD7E2842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27CE0AB-6E2E-4F53-A483-12E188659B28}">
      <dgm:prSet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3</a:t>
          </a:r>
          <a:r>
            <a:rPr lang="kk-KZ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-  рекомбинантты ДНҚ ны реципиент клеткасына енгізу</a:t>
          </a:r>
          <a:endParaRPr lang="en-US" sz="24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800100">
            <a:spcBef>
              <a:spcPct val="0"/>
            </a:spcBef>
          </a:pPr>
          <a:endParaRPr lang="ru-RU" sz="2400" dirty="0">
            <a:solidFill>
              <a:schemeClr val="tx1"/>
            </a:solidFill>
          </a:endParaRPr>
        </a:p>
      </dgm:t>
    </dgm:pt>
    <dgm:pt modelId="{23A9CCB0-142D-4FC5-BAFD-39D600CD6A91}" type="parTrans" cxnId="{DA4920FB-AC4B-469D-BF47-4634A28DF38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937A552-FE55-4F8D-B8B0-937A37B75531}" type="sibTrans" cxnId="{DA4920FB-AC4B-469D-BF47-4634A28DF38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F310D11-FF5F-442F-8796-4874D9C49438}" type="pres">
      <dgm:prSet presAssocID="{5099E7D2-7377-4999-940B-75343D9E21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F48EE9-25B5-482D-BE17-0BC72492B85B}" type="pres">
      <dgm:prSet presAssocID="{5099E7D2-7377-4999-940B-75343D9E2194}" presName="Name1" presStyleCnt="0"/>
      <dgm:spPr/>
    </dgm:pt>
    <dgm:pt modelId="{0435A7AC-8A32-4137-8456-87150EA6DB67}" type="pres">
      <dgm:prSet presAssocID="{5099E7D2-7377-4999-940B-75343D9E2194}" presName="cycle" presStyleCnt="0"/>
      <dgm:spPr/>
    </dgm:pt>
    <dgm:pt modelId="{3CDD1E88-5156-47E3-A78E-48B154BF28AA}" type="pres">
      <dgm:prSet presAssocID="{5099E7D2-7377-4999-940B-75343D9E2194}" presName="srcNode" presStyleLbl="node1" presStyleIdx="0" presStyleCnt="5"/>
      <dgm:spPr/>
    </dgm:pt>
    <dgm:pt modelId="{232BF853-285B-4373-9078-29AE9611D5DB}" type="pres">
      <dgm:prSet presAssocID="{5099E7D2-7377-4999-940B-75343D9E2194}" presName="conn" presStyleLbl="parChTrans1D2" presStyleIdx="0" presStyleCnt="1"/>
      <dgm:spPr/>
      <dgm:t>
        <a:bodyPr/>
        <a:lstStyle/>
        <a:p>
          <a:endParaRPr lang="ru-RU"/>
        </a:p>
      </dgm:t>
    </dgm:pt>
    <dgm:pt modelId="{E72CE58A-F05B-4612-B75E-EDACFB59C46B}" type="pres">
      <dgm:prSet presAssocID="{5099E7D2-7377-4999-940B-75343D9E2194}" presName="extraNode" presStyleLbl="node1" presStyleIdx="0" presStyleCnt="5"/>
      <dgm:spPr/>
    </dgm:pt>
    <dgm:pt modelId="{027C7272-14AE-459B-9859-15AB203CAAD4}" type="pres">
      <dgm:prSet presAssocID="{5099E7D2-7377-4999-940B-75343D9E2194}" presName="dstNode" presStyleLbl="node1" presStyleIdx="0" presStyleCnt="5"/>
      <dgm:spPr/>
    </dgm:pt>
    <dgm:pt modelId="{6119892F-5B76-44F5-ABF5-4280B691BBF7}" type="pres">
      <dgm:prSet presAssocID="{492BCE3F-563B-433C-A584-F2ED823FBE5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7EA9-E82D-4843-95FA-859AD89E6CD7}" type="pres">
      <dgm:prSet presAssocID="{492BCE3F-563B-433C-A584-F2ED823FBE50}" presName="accent_1" presStyleCnt="0"/>
      <dgm:spPr/>
    </dgm:pt>
    <dgm:pt modelId="{5EF93AED-AF6D-4A6B-9C87-028CB06D62F1}" type="pres">
      <dgm:prSet presAssocID="{492BCE3F-563B-433C-A584-F2ED823FBE50}" presName="accentRepeatNode" presStyleLbl="solidFgAcc1" presStyleIdx="0" presStyleCnt="5"/>
      <dgm:spPr>
        <a:solidFill>
          <a:srgbClr val="FFFF00"/>
        </a:solidFill>
      </dgm:spPr>
    </dgm:pt>
    <dgm:pt modelId="{BA6341B0-CCA6-4826-8FD4-C02497C49415}" type="pres">
      <dgm:prSet presAssocID="{7CAC9596-DDC3-4621-A49B-9843D69969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DC45B-B0F1-4EB4-A8FC-1FC7BAE9DA9E}" type="pres">
      <dgm:prSet presAssocID="{7CAC9596-DDC3-4621-A49B-9843D6996975}" presName="accent_2" presStyleCnt="0"/>
      <dgm:spPr/>
    </dgm:pt>
    <dgm:pt modelId="{97D80FCC-0FFE-45E9-B590-DC6E6406C29F}" type="pres">
      <dgm:prSet presAssocID="{7CAC9596-DDC3-4621-A49B-9843D6996975}" presName="accentRepeatNode" presStyleLbl="solidFgAcc1" presStyleIdx="1" presStyleCnt="5"/>
      <dgm:spPr>
        <a:solidFill>
          <a:srgbClr val="92D050"/>
        </a:solidFill>
      </dgm:spPr>
    </dgm:pt>
    <dgm:pt modelId="{782DD4E1-00F1-4FDF-BD38-FA148C424650}" type="pres">
      <dgm:prSet presAssocID="{427CE0AB-6E2E-4F53-A483-12E188659B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9E0A9-E5E2-4D94-9846-DE27F43E37A6}" type="pres">
      <dgm:prSet presAssocID="{427CE0AB-6E2E-4F53-A483-12E188659B28}" presName="accent_3" presStyleCnt="0"/>
      <dgm:spPr/>
    </dgm:pt>
    <dgm:pt modelId="{7CBF5D90-01BB-4050-A069-DE39AD1964F8}" type="pres">
      <dgm:prSet presAssocID="{427CE0AB-6E2E-4F53-A483-12E188659B28}" presName="accentRepeatNode" presStyleLbl="solidFgAcc1" presStyleIdx="2" presStyleCnt="5" custLinFactNeighborX="5147" custLinFactNeighborY="-2059"/>
      <dgm:spPr>
        <a:solidFill>
          <a:srgbClr val="FFFF00"/>
        </a:solidFill>
      </dgm:spPr>
    </dgm:pt>
    <dgm:pt modelId="{374AAC67-2D20-4CDE-B916-8E089FDA752B}" type="pres">
      <dgm:prSet presAssocID="{61759245-3F61-49AB-A992-04DC4E601A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FE816-B73C-495B-BBF3-B8677E42B47A}" type="pres">
      <dgm:prSet presAssocID="{61759245-3F61-49AB-A992-04DC4E601A15}" presName="accent_4" presStyleCnt="0"/>
      <dgm:spPr/>
    </dgm:pt>
    <dgm:pt modelId="{BA399EDE-F11B-4615-B922-C81E2A23529C}" type="pres">
      <dgm:prSet presAssocID="{61759245-3F61-49AB-A992-04DC4E601A15}" presName="accentRepeatNode" presStyleLbl="solidFgAcc1" presStyleIdx="3" presStyleCnt="5"/>
      <dgm:spPr>
        <a:solidFill>
          <a:srgbClr val="92D050"/>
        </a:solidFill>
      </dgm:spPr>
    </dgm:pt>
    <dgm:pt modelId="{4C820DF8-8B24-4A65-8587-0C6009E8363C}" type="pres">
      <dgm:prSet presAssocID="{80714E30-ABE0-4E0A-9D98-A0127426670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D5638-7FB7-4C4B-BFE5-975BF664DB74}" type="pres">
      <dgm:prSet presAssocID="{80714E30-ABE0-4E0A-9D98-A01274266709}" presName="accent_5" presStyleCnt="0"/>
      <dgm:spPr/>
    </dgm:pt>
    <dgm:pt modelId="{A1A7BF28-36BA-40B2-A128-38EE0B084EAB}" type="pres">
      <dgm:prSet presAssocID="{80714E30-ABE0-4E0A-9D98-A01274266709}" presName="accentRepeatNode" presStyleLbl="solidFgAcc1" presStyleIdx="4" presStyleCnt="5" custLinFactNeighborX="-87"/>
      <dgm:spPr>
        <a:solidFill>
          <a:srgbClr val="FFFF00"/>
        </a:solidFill>
      </dgm:spPr>
    </dgm:pt>
  </dgm:ptLst>
  <dgm:cxnLst>
    <dgm:cxn modelId="{D33D7582-3853-4E43-8F30-45FDD7E28426}" srcId="{5099E7D2-7377-4999-940B-75343D9E2194}" destId="{61759245-3F61-49AB-A992-04DC4E601A15}" srcOrd="3" destOrd="0" parTransId="{237031E0-8864-479A-8124-AFE44C4D8F86}" sibTransId="{33A63C2E-B8E6-4B74-B2C1-3AD71CF0F53D}"/>
    <dgm:cxn modelId="{4F866884-F88A-48CE-BB76-0D0A8867F173}" srcId="{5099E7D2-7377-4999-940B-75343D9E2194}" destId="{7CAC9596-DDC3-4621-A49B-9843D6996975}" srcOrd="1" destOrd="0" parTransId="{5A9D6EC9-CBA5-4071-98C8-FFE98AB2CB23}" sibTransId="{ACEBC03B-720B-42AD-9CC1-A5996D54D563}"/>
    <dgm:cxn modelId="{20D92820-F324-4ED8-A0E8-7FC38B4D2585}" srcId="{5099E7D2-7377-4999-940B-75343D9E2194}" destId="{492BCE3F-563B-433C-A584-F2ED823FBE50}" srcOrd="0" destOrd="0" parTransId="{1AAC6CDC-D158-44AA-BC5F-8BC93063BFF9}" sibTransId="{9CDE1298-B914-46FC-AF1B-55C4A9D7912D}"/>
    <dgm:cxn modelId="{84D4CF44-3880-416F-83AD-8E76711A5CD8}" type="presOf" srcId="{492BCE3F-563B-433C-A584-F2ED823FBE50}" destId="{6119892F-5B76-44F5-ABF5-4280B691BBF7}" srcOrd="0" destOrd="0" presId="urn:microsoft.com/office/officeart/2008/layout/VerticalCurvedList"/>
    <dgm:cxn modelId="{0458A5BE-9427-46D8-82B6-3726ED326576}" srcId="{5099E7D2-7377-4999-940B-75343D9E2194}" destId="{80714E30-ABE0-4E0A-9D98-A01274266709}" srcOrd="4" destOrd="0" parTransId="{C82A9644-98CC-42EB-A532-E4EA89E35A54}" sibTransId="{808920C7-E537-46A1-8CDE-C67DD3D2C754}"/>
    <dgm:cxn modelId="{5D319702-6CAC-4DDF-8B5F-DB8E6FB1986E}" type="presOf" srcId="{80714E30-ABE0-4E0A-9D98-A01274266709}" destId="{4C820DF8-8B24-4A65-8587-0C6009E8363C}" srcOrd="0" destOrd="0" presId="urn:microsoft.com/office/officeart/2008/layout/VerticalCurvedList"/>
    <dgm:cxn modelId="{5AB03A91-E216-47D0-BCE6-DB1BB7722564}" type="presOf" srcId="{5099E7D2-7377-4999-940B-75343D9E2194}" destId="{EF310D11-FF5F-442F-8796-4874D9C49438}" srcOrd="0" destOrd="0" presId="urn:microsoft.com/office/officeart/2008/layout/VerticalCurvedList"/>
    <dgm:cxn modelId="{C9613A11-AB5F-4542-AEBC-492D2731620C}" type="presOf" srcId="{9CDE1298-B914-46FC-AF1B-55C4A9D7912D}" destId="{232BF853-285B-4373-9078-29AE9611D5DB}" srcOrd="0" destOrd="0" presId="urn:microsoft.com/office/officeart/2008/layout/VerticalCurvedList"/>
    <dgm:cxn modelId="{DA4920FB-AC4B-469D-BF47-4634A28DF38D}" srcId="{5099E7D2-7377-4999-940B-75343D9E2194}" destId="{427CE0AB-6E2E-4F53-A483-12E188659B28}" srcOrd="2" destOrd="0" parTransId="{23A9CCB0-142D-4FC5-BAFD-39D600CD6A91}" sibTransId="{7937A552-FE55-4F8D-B8B0-937A37B75531}"/>
    <dgm:cxn modelId="{036EFECF-B1DD-43E6-A838-CA3DACEED14F}" type="presOf" srcId="{61759245-3F61-49AB-A992-04DC4E601A15}" destId="{374AAC67-2D20-4CDE-B916-8E089FDA752B}" srcOrd="0" destOrd="0" presId="urn:microsoft.com/office/officeart/2008/layout/VerticalCurvedList"/>
    <dgm:cxn modelId="{7FD2B8BA-A17F-4937-B62C-9050CE53DC90}" type="presOf" srcId="{7CAC9596-DDC3-4621-A49B-9843D6996975}" destId="{BA6341B0-CCA6-4826-8FD4-C02497C49415}" srcOrd="0" destOrd="0" presId="urn:microsoft.com/office/officeart/2008/layout/VerticalCurvedList"/>
    <dgm:cxn modelId="{E9128BD8-D20E-4480-A838-B6C1EA5A9455}" type="presOf" srcId="{427CE0AB-6E2E-4F53-A483-12E188659B28}" destId="{782DD4E1-00F1-4FDF-BD38-FA148C424650}" srcOrd="0" destOrd="0" presId="urn:microsoft.com/office/officeart/2008/layout/VerticalCurvedList"/>
    <dgm:cxn modelId="{FD602E67-D0BC-40E7-9E1A-3C6908AD78A7}" type="presParOf" srcId="{EF310D11-FF5F-442F-8796-4874D9C49438}" destId="{A3F48EE9-25B5-482D-BE17-0BC72492B85B}" srcOrd="0" destOrd="0" presId="urn:microsoft.com/office/officeart/2008/layout/VerticalCurvedList"/>
    <dgm:cxn modelId="{0191165A-1F73-4AC8-AD10-278ADA01BA9F}" type="presParOf" srcId="{A3F48EE9-25B5-482D-BE17-0BC72492B85B}" destId="{0435A7AC-8A32-4137-8456-87150EA6DB67}" srcOrd="0" destOrd="0" presId="urn:microsoft.com/office/officeart/2008/layout/VerticalCurvedList"/>
    <dgm:cxn modelId="{81E4B064-6ECC-45A3-A427-DA4D4A0A1FC3}" type="presParOf" srcId="{0435A7AC-8A32-4137-8456-87150EA6DB67}" destId="{3CDD1E88-5156-47E3-A78E-48B154BF28AA}" srcOrd="0" destOrd="0" presId="urn:microsoft.com/office/officeart/2008/layout/VerticalCurvedList"/>
    <dgm:cxn modelId="{206C8996-1A62-45F6-A89F-E2A5405289AA}" type="presParOf" srcId="{0435A7AC-8A32-4137-8456-87150EA6DB67}" destId="{232BF853-285B-4373-9078-29AE9611D5DB}" srcOrd="1" destOrd="0" presId="urn:microsoft.com/office/officeart/2008/layout/VerticalCurvedList"/>
    <dgm:cxn modelId="{75034938-F6B1-4789-92A9-7CBDCACB82C6}" type="presParOf" srcId="{0435A7AC-8A32-4137-8456-87150EA6DB67}" destId="{E72CE58A-F05B-4612-B75E-EDACFB59C46B}" srcOrd="2" destOrd="0" presId="urn:microsoft.com/office/officeart/2008/layout/VerticalCurvedList"/>
    <dgm:cxn modelId="{199080CF-9E16-4BB7-BF8A-78BDC3BBBE22}" type="presParOf" srcId="{0435A7AC-8A32-4137-8456-87150EA6DB67}" destId="{027C7272-14AE-459B-9859-15AB203CAAD4}" srcOrd="3" destOrd="0" presId="urn:microsoft.com/office/officeart/2008/layout/VerticalCurvedList"/>
    <dgm:cxn modelId="{859B5CAC-1992-40F0-9EFD-839D448E8A05}" type="presParOf" srcId="{A3F48EE9-25B5-482D-BE17-0BC72492B85B}" destId="{6119892F-5B76-44F5-ABF5-4280B691BBF7}" srcOrd="1" destOrd="0" presId="urn:microsoft.com/office/officeart/2008/layout/VerticalCurvedList"/>
    <dgm:cxn modelId="{668277F5-B195-4565-8B65-6F69F27207B0}" type="presParOf" srcId="{A3F48EE9-25B5-482D-BE17-0BC72492B85B}" destId="{3B547EA9-E82D-4843-95FA-859AD89E6CD7}" srcOrd="2" destOrd="0" presId="urn:microsoft.com/office/officeart/2008/layout/VerticalCurvedList"/>
    <dgm:cxn modelId="{6A8800EA-9BCB-4CE8-B1FC-167BB7FDF5D7}" type="presParOf" srcId="{3B547EA9-E82D-4843-95FA-859AD89E6CD7}" destId="{5EF93AED-AF6D-4A6B-9C87-028CB06D62F1}" srcOrd="0" destOrd="0" presId="urn:microsoft.com/office/officeart/2008/layout/VerticalCurvedList"/>
    <dgm:cxn modelId="{19811909-BCB4-4ADB-8EAB-14C4A225E081}" type="presParOf" srcId="{A3F48EE9-25B5-482D-BE17-0BC72492B85B}" destId="{BA6341B0-CCA6-4826-8FD4-C02497C49415}" srcOrd="3" destOrd="0" presId="urn:microsoft.com/office/officeart/2008/layout/VerticalCurvedList"/>
    <dgm:cxn modelId="{2DE5A315-D6C2-464E-8476-956999032656}" type="presParOf" srcId="{A3F48EE9-25B5-482D-BE17-0BC72492B85B}" destId="{62ADC45B-B0F1-4EB4-A8FC-1FC7BAE9DA9E}" srcOrd="4" destOrd="0" presId="urn:microsoft.com/office/officeart/2008/layout/VerticalCurvedList"/>
    <dgm:cxn modelId="{9CB7B263-3D17-4589-B83C-59B7C073E529}" type="presParOf" srcId="{62ADC45B-B0F1-4EB4-A8FC-1FC7BAE9DA9E}" destId="{97D80FCC-0FFE-45E9-B590-DC6E6406C29F}" srcOrd="0" destOrd="0" presId="urn:microsoft.com/office/officeart/2008/layout/VerticalCurvedList"/>
    <dgm:cxn modelId="{A1830E0F-4BB5-4625-8282-4ED2DE0E04C4}" type="presParOf" srcId="{A3F48EE9-25B5-482D-BE17-0BC72492B85B}" destId="{782DD4E1-00F1-4FDF-BD38-FA148C424650}" srcOrd="5" destOrd="0" presId="urn:microsoft.com/office/officeart/2008/layout/VerticalCurvedList"/>
    <dgm:cxn modelId="{62064CAB-504C-481F-BD55-42926A3F29DF}" type="presParOf" srcId="{A3F48EE9-25B5-482D-BE17-0BC72492B85B}" destId="{C169E0A9-E5E2-4D94-9846-DE27F43E37A6}" srcOrd="6" destOrd="0" presId="urn:microsoft.com/office/officeart/2008/layout/VerticalCurvedList"/>
    <dgm:cxn modelId="{3A01F7B2-337C-4DD0-8C6B-F2B38A4BF47B}" type="presParOf" srcId="{C169E0A9-E5E2-4D94-9846-DE27F43E37A6}" destId="{7CBF5D90-01BB-4050-A069-DE39AD1964F8}" srcOrd="0" destOrd="0" presId="urn:microsoft.com/office/officeart/2008/layout/VerticalCurvedList"/>
    <dgm:cxn modelId="{75D145AE-37A3-4A29-A66C-E872B1C6FC68}" type="presParOf" srcId="{A3F48EE9-25B5-482D-BE17-0BC72492B85B}" destId="{374AAC67-2D20-4CDE-B916-8E089FDA752B}" srcOrd="7" destOrd="0" presId="urn:microsoft.com/office/officeart/2008/layout/VerticalCurvedList"/>
    <dgm:cxn modelId="{B7C5B7AA-41B2-4776-A2F9-553222B7AF9E}" type="presParOf" srcId="{A3F48EE9-25B5-482D-BE17-0BC72492B85B}" destId="{25AFE816-B73C-495B-BBF3-B8677E42B47A}" srcOrd="8" destOrd="0" presId="urn:microsoft.com/office/officeart/2008/layout/VerticalCurvedList"/>
    <dgm:cxn modelId="{2AE8E8CA-93BB-4F49-A622-09DA40663760}" type="presParOf" srcId="{25AFE816-B73C-495B-BBF3-B8677E42B47A}" destId="{BA399EDE-F11B-4615-B922-C81E2A23529C}" srcOrd="0" destOrd="0" presId="urn:microsoft.com/office/officeart/2008/layout/VerticalCurvedList"/>
    <dgm:cxn modelId="{08ED1C29-DEAE-426F-A612-5F39D89DD27D}" type="presParOf" srcId="{A3F48EE9-25B5-482D-BE17-0BC72492B85B}" destId="{4C820DF8-8B24-4A65-8587-0C6009E8363C}" srcOrd="9" destOrd="0" presId="urn:microsoft.com/office/officeart/2008/layout/VerticalCurvedList"/>
    <dgm:cxn modelId="{4C85F2F8-291B-4613-AC0C-A119A0DA4670}" type="presParOf" srcId="{A3F48EE9-25B5-482D-BE17-0BC72492B85B}" destId="{203D5638-7FB7-4C4B-BFE5-975BF664DB74}" srcOrd="10" destOrd="0" presId="urn:microsoft.com/office/officeart/2008/layout/VerticalCurvedList"/>
    <dgm:cxn modelId="{0E063777-6668-431F-A3D5-0460690ABB42}" type="presParOf" srcId="{203D5638-7FB7-4C4B-BFE5-975BF664DB74}" destId="{A1A7BF28-36BA-40B2-A128-38EE0B084EAB}" srcOrd="0" destOrd="0" presId="urn:microsoft.com/office/officeart/2008/layout/VerticalCurvedList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2BF98-C949-4FD1-B85B-208812C040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4D165-451B-471A-8AF3-EB2D6CD79CB4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endParaRPr lang="kk-KZ" sz="2400" dirty="0" smtClean="0">
            <a:solidFill>
              <a:schemeClr val="tx1"/>
            </a:solidFill>
          </a:endParaRPr>
        </a:p>
        <a:p>
          <a:r>
            <a:rPr lang="kk-KZ" sz="2400" dirty="0" smtClean="0">
              <a:solidFill>
                <a:schemeClr val="tx1"/>
              </a:solidFill>
            </a:rPr>
            <a:t>Геннің мРНҚ матрицасында кері транскриптаза көмегімен геннің көшірмесін алу</a:t>
          </a:r>
          <a:endParaRPr lang="en-US" sz="2400" dirty="0" smtClean="0">
            <a:solidFill>
              <a:schemeClr val="tx1"/>
            </a:solidFill>
          </a:endParaRPr>
        </a:p>
        <a:p>
          <a:endParaRPr lang="ru-RU" sz="2400" dirty="0">
            <a:solidFill>
              <a:schemeClr val="tx1"/>
            </a:solidFill>
          </a:endParaRPr>
        </a:p>
      </dgm:t>
    </dgm:pt>
    <dgm:pt modelId="{96A1665A-E704-4949-AA1B-1FB87C738C2D}" type="parTrans" cxnId="{A0AF8B9D-1B3D-4A42-B466-E04A5E0030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C570133-4015-477F-8746-AD754D818BA6}" type="sibTrans" cxnId="{A0AF8B9D-1B3D-4A42-B466-E04A5E0030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B6F4B9F-7AA4-405D-BC58-1B4044C47EB9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dirty="0" smtClean="0">
              <a:solidFill>
                <a:schemeClr val="tx1"/>
              </a:solidFill>
            </a:rPr>
            <a:t>Жасанды жолмен генді синтездеп алу</a:t>
          </a:r>
          <a:endParaRPr lang="en-US" sz="2400" dirty="0" smtClean="0">
            <a:solidFill>
              <a:schemeClr val="tx1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tx1"/>
            </a:solidFill>
          </a:endParaRPr>
        </a:p>
      </dgm:t>
    </dgm:pt>
    <dgm:pt modelId="{C122DC98-BC64-461B-B5C0-B2829A463107}" type="parTrans" cxnId="{D45CD498-B0CE-4C37-83CF-B1E7F66E072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CF3EF89-030B-4163-B5E3-316C98E92BE2}" type="sibTrans" cxnId="{D45CD498-B0CE-4C37-83CF-B1E7F66E072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CAC998D-D719-4DED-B80D-F19B54E26958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dirty="0" smtClean="0">
              <a:solidFill>
                <a:schemeClr val="tx1"/>
              </a:solidFill>
            </a:rPr>
            <a:t>ДНҚ ны рестрикциялық ферменттермен кесу арқылы (shot gun)  арқылы қажетті ген  құрамына кіретін фрагментін  іздестіру.</a:t>
          </a:r>
          <a:endParaRPr lang="en-US" sz="2400" dirty="0" smtClean="0">
            <a:solidFill>
              <a:schemeClr val="tx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tx1"/>
            </a:solidFill>
          </a:endParaRPr>
        </a:p>
      </dgm:t>
    </dgm:pt>
    <dgm:pt modelId="{1799D527-1FCE-4F7A-B915-355AA8796D4F}" type="parTrans" cxnId="{4BACAD40-3E53-4D40-BE44-A9CB6315779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F0A5453-368E-4D78-A3E9-3A47D7CF674D}" type="sibTrans" cxnId="{4BACAD40-3E53-4D40-BE44-A9CB6315779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E394623-82EE-4926-BB52-8ED0EA0D469A}" type="pres">
      <dgm:prSet presAssocID="{10C2BF98-C949-4FD1-B85B-208812C040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6089D8-388E-4855-97EB-A4B75A035D39}" type="pres">
      <dgm:prSet presAssocID="{10C2BF98-C949-4FD1-B85B-208812C040FB}" presName="Name1" presStyleCnt="0"/>
      <dgm:spPr/>
    </dgm:pt>
    <dgm:pt modelId="{65580064-4209-44BD-9D70-307ED0DB7674}" type="pres">
      <dgm:prSet presAssocID="{10C2BF98-C949-4FD1-B85B-208812C040FB}" presName="cycle" presStyleCnt="0"/>
      <dgm:spPr/>
    </dgm:pt>
    <dgm:pt modelId="{4F926423-D132-403B-B06B-4EC08CDEE71F}" type="pres">
      <dgm:prSet presAssocID="{10C2BF98-C949-4FD1-B85B-208812C040FB}" presName="srcNode" presStyleLbl="node1" presStyleIdx="0" presStyleCnt="3"/>
      <dgm:spPr/>
    </dgm:pt>
    <dgm:pt modelId="{CCE912DA-AE5B-4729-B18A-61D9AEEA8AF9}" type="pres">
      <dgm:prSet presAssocID="{10C2BF98-C949-4FD1-B85B-208812C040FB}" presName="conn" presStyleLbl="parChTrans1D2" presStyleIdx="0" presStyleCnt="1"/>
      <dgm:spPr/>
      <dgm:t>
        <a:bodyPr/>
        <a:lstStyle/>
        <a:p>
          <a:endParaRPr lang="ru-RU"/>
        </a:p>
      </dgm:t>
    </dgm:pt>
    <dgm:pt modelId="{6343CDCD-736A-4D79-9B38-4D2118E74E11}" type="pres">
      <dgm:prSet presAssocID="{10C2BF98-C949-4FD1-B85B-208812C040FB}" presName="extraNode" presStyleLbl="node1" presStyleIdx="0" presStyleCnt="3"/>
      <dgm:spPr/>
    </dgm:pt>
    <dgm:pt modelId="{A59D274B-75C9-4A5F-83D5-33EC13FE2F73}" type="pres">
      <dgm:prSet presAssocID="{10C2BF98-C949-4FD1-B85B-208812C040FB}" presName="dstNode" presStyleLbl="node1" presStyleIdx="0" presStyleCnt="3"/>
      <dgm:spPr/>
    </dgm:pt>
    <dgm:pt modelId="{78326DBE-59ED-4F37-886C-38F6CA66B5CE}" type="pres">
      <dgm:prSet presAssocID="{8E44D165-451B-471A-8AF3-EB2D6CD79CB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8BF72-6025-41AC-A612-87CBE0695D22}" type="pres">
      <dgm:prSet presAssocID="{8E44D165-451B-471A-8AF3-EB2D6CD79CB4}" presName="accent_1" presStyleCnt="0"/>
      <dgm:spPr/>
    </dgm:pt>
    <dgm:pt modelId="{44E383CA-C6A9-4B1D-A58D-099D36BF6A1D}" type="pres">
      <dgm:prSet presAssocID="{8E44D165-451B-471A-8AF3-EB2D6CD79CB4}" presName="accentRepeatNode" presStyleLbl="solidFgAcc1" presStyleIdx="0" presStyleCnt="3"/>
      <dgm:spPr>
        <a:solidFill>
          <a:srgbClr val="FFFF00"/>
        </a:solidFill>
      </dgm:spPr>
    </dgm:pt>
    <dgm:pt modelId="{4B6FBD6B-D763-4DB6-B35B-5D9D89FAF5BC}" type="pres">
      <dgm:prSet presAssocID="{8B6F4B9F-7AA4-405D-BC58-1B4044C47E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2568-92CB-48FB-9737-7507C55B9ECE}" type="pres">
      <dgm:prSet presAssocID="{8B6F4B9F-7AA4-405D-BC58-1B4044C47EB9}" presName="accent_2" presStyleCnt="0"/>
      <dgm:spPr/>
    </dgm:pt>
    <dgm:pt modelId="{9D62AF20-40B5-4B65-95A7-E1652D6A529E}" type="pres">
      <dgm:prSet presAssocID="{8B6F4B9F-7AA4-405D-BC58-1B4044C47EB9}" presName="accentRepeatNode" presStyleLbl="solidFgAcc1" presStyleIdx="1" presStyleCnt="3"/>
      <dgm:spPr>
        <a:solidFill>
          <a:srgbClr val="92D050"/>
        </a:solidFill>
      </dgm:spPr>
    </dgm:pt>
    <dgm:pt modelId="{23184F40-FB72-4592-9545-340A3CC088C8}" type="pres">
      <dgm:prSet presAssocID="{6CAC998D-D719-4DED-B80D-F19B54E2695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51590-73C1-45BF-9C62-283C179050DC}" type="pres">
      <dgm:prSet presAssocID="{6CAC998D-D719-4DED-B80D-F19B54E26958}" presName="accent_3" presStyleCnt="0"/>
      <dgm:spPr/>
    </dgm:pt>
    <dgm:pt modelId="{87DB671B-9B84-4D90-8DB7-59636DE72781}" type="pres">
      <dgm:prSet presAssocID="{6CAC998D-D719-4DED-B80D-F19B54E26958}" presName="accentRepeatNode" presStyleLbl="solidFgAcc1" presStyleIdx="2" presStyleCnt="3"/>
      <dgm:spPr>
        <a:solidFill>
          <a:srgbClr val="FFFF00"/>
        </a:solidFill>
      </dgm:spPr>
    </dgm:pt>
  </dgm:ptLst>
  <dgm:cxnLst>
    <dgm:cxn modelId="{C42F8085-AD7D-4755-81D1-D209CBF8D963}" type="presOf" srcId="{10C2BF98-C949-4FD1-B85B-208812C040FB}" destId="{AE394623-82EE-4926-BB52-8ED0EA0D469A}" srcOrd="0" destOrd="0" presId="urn:microsoft.com/office/officeart/2008/layout/VerticalCurvedList"/>
    <dgm:cxn modelId="{D6CDC2A4-7AE3-479C-A7D9-ED4B5076F929}" type="presOf" srcId="{8E44D165-451B-471A-8AF3-EB2D6CD79CB4}" destId="{78326DBE-59ED-4F37-886C-38F6CA66B5CE}" srcOrd="0" destOrd="0" presId="urn:microsoft.com/office/officeart/2008/layout/VerticalCurvedList"/>
    <dgm:cxn modelId="{4BACAD40-3E53-4D40-BE44-A9CB6315779C}" srcId="{10C2BF98-C949-4FD1-B85B-208812C040FB}" destId="{6CAC998D-D719-4DED-B80D-F19B54E26958}" srcOrd="2" destOrd="0" parTransId="{1799D527-1FCE-4F7A-B915-355AA8796D4F}" sibTransId="{3F0A5453-368E-4D78-A3E9-3A47D7CF674D}"/>
    <dgm:cxn modelId="{EA5E902F-3BD3-4444-9CEB-C0FE382C7CE4}" type="presOf" srcId="{8C570133-4015-477F-8746-AD754D818BA6}" destId="{CCE912DA-AE5B-4729-B18A-61D9AEEA8AF9}" srcOrd="0" destOrd="0" presId="urn:microsoft.com/office/officeart/2008/layout/VerticalCurvedList"/>
    <dgm:cxn modelId="{EEDB9FA9-C940-4BD8-A33F-0028D3718059}" type="presOf" srcId="{8B6F4B9F-7AA4-405D-BC58-1B4044C47EB9}" destId="{4B6FBD6B-D763-4DB6-B35B-5D9D89FAF5BC}" srcOrd="0" destOrd="0" presId="urn:microsoft.com/office/officeart/2008/layout/VerticalCurvedList"/>
    <dgm:cxn modelId="{A0AF8B9D-1B3D-4A42-B466-E04A5E0030F3}" srcId="{10C2BF98-C949-4FD1-B85B-208812C040FB}" destId="{8E44D165-451B-471A-8AF3-EB2D6CD79CB4}" srcOrd="0" destOrd="0" parTransId="{96A1665A-E704-4949-AA1B-1FB87C738C2D}" sibTransId="{8C570133-4015-477F-8746-AD754D818BA6}"/>
    <dgm:cxn modelId="{D45CD498-B0CE-4C37-83CF-B1E7F66E0725}" srcId="{10C2BF98-C949-4FD1-B85B-208812C040FB}" destId="{8B6F4B9F-7AA4-405D-BC58-1B4044C47EB9}" srcOrd="1" destOrd="0" parTransId="{C122DC98-BC64-461B-B5C0-B2829A463107}" sibTransId="{5CF3EF89-030B-4163-B5E3-316C98E92BE2}"/>
    <dgm:cxn modelId="{E97CEA6E-668C-43F2-AF57-89BD8C94F4DD}" type="presOf" srcId="{6CAC998D-D719-4DED-B80D-F19B54E26958}" destId="{23184F40-FB72-4592-9545-340A3CC088C8}" srcOrd="0" destOrd="0" presId="urn:microsoft.com/office/officeart/2008/layout/VerticalCurvedList"/>
    <dgm:cxn modelId="{7E509C35-5A7D-4EAE-ACE9-00224F0DFC56}" type="presParOf" srcId="{AE394623-82EE-4926-BB52-8ED0EA0D469A}" destId="{5B6089D8-388E-4855-97EB-A4B75A035D39}" srcOrd="0" destOrd="0" presId="urn:microsoft.com/office/officeart/2008/layout/VerticalCurvedList"/>
    <dgm:cxn modelId="{F3B3EB85-CD54-45AA-87D6-1F36AAFD32E1}" type="presParOf" srcId="{5B6089D8-388E-4855-97EB-A4B75A035D39}" destId="{65580064-4209-44BD-9D70-307ED0DB7674}" srcOrd="0" destOrd="0" presId="urn:microsoft.com/office/officeart/2008/layout/VerticalCurvedList"/>
    <dgm:cxn modelId="{87287F50-9E90-42D7-93B4-4CAD9D0A81EB}" type="presParOf" srcId="{65580064-4209-44BD-9D70-307ED0DB7674}" destId="{4F926423-D132-403B-B06B-4EC08CDEE71F}" srcOrd="0" destOrd="0" presId="urn:microsoft.com/office/officeart/2008/layout/VerticalCurvedList"/>
    <dgm:cxn modelId="{23E40650-FB9B-48CE-9FCF-098CC89CC385}" type="presParOf" srcId="{65580064-4209-44BD-9D70-307ED0DB7674}" destId="{CCE912DA-AE5B-4729-B18A-61D9AEEA8AF9}" srcOrd="1" destOrd="0" presId="urn:microsoft.com/office/officeart/2008/layout/VerticalCurvedList"/>
    <dgm:cxn modelId="{B4822E07-17BF-4108-9182-6C61409E74EE}" type="presParOf" srcId="{65580064-4209-44BD-9D70-307ED0DB7674}" destId="{6343CDCD-736A-4D79-9B38-4D2118E74E11}" srcOrd="2" destOrd="0" presId="urn:microsoft.com/office/officeart/2008/layout/VerticalCurvedList"/>
    <dgm:cxn modelId="{A51B9297-3B7C-4E22-9C1B-9ABBF869D2A6}" type="presParOf" srcId="{65580064-4209-44BD-9D70-307ED0DB7674}" destId="{A59D274B-75C9-4A5F-83D5-33EC13FE2F73}" srcOrd="3" destOrd="0" presId="urn:microsoft.com/office/officeart/2008/layout/VerticalCurvedList"/>
    <dgm:cxn modelId="{9A4B2911-ED02-4D4F-9141-39B5ED378EEA}" type="presParOf" srcId="{5B6089D8-388E-4855-97EB-A4B75A035D39}" destId="{78326DBE-59ED-4F37-886C-38F6CA66B5CE}" srcOrd="1" destOrd="0" presId="urn:microsoft.com/office/officeart/2008/layout/VerticalCurvedList"/>
    <dgm:cxn modelId="{85952506-D3A5-4EE6-9643-1208AC30EE04}" type="presParOf" srcId="{5B6089D8-388E-4855-97EB-A4B75A035D39}" destId="{A958BF72-6025-41AC-A612-87CBE0695D22}" srcOrd="2" destOrd="0" presId="urn:microsoft.com/office/officeart/2008/layout/VerticalCurvedList"/>
    <dgm:cxn modelId="{287FED3F-AB04-4444-A506-80C9178890BA}" type="presParOf" srcId="{A958BF72-6025-41AC-A612-87CBE0695D22}" destId="{44E383CA-C6A9-4B1D-A58D-099D36BF6A1D}" srcOrd="0" destOrd="0" presId="urn:microsoft.com/office/officeart/2008/layout/VerticalCurvedList"/>
    <dgm:cxn modelId="{FFCB2896-8227-45B5-83CD-E8C693C6C5AA}" type="presParOf" srcId="{5B6089D8-388E-4855-97EB-A4B75A035D39}" destId="{4B6FBD6B-D763-4DB6-B35B-5D9D89FAF5BC}" srcOrd="3" destOrd="0" presId="urn:microsoft.com/office/officeart/2008/layout/VerticalCurvedList"/>
    <dgm:cxn modelId="{DE9FD890-D3F9-4D2E-B5AB-FB417166BA49}" type="presParOf" srcId="{5B6089D8-388E-4855-97EB-A4B75A035D39}" destId="{84FC2568-92CB-48FB-9737-7507C55B9ECE}" srcOrd="4" destOrd="0" presId="urn:microsoft.com/office/officeart/2008/layout/VerticalCurvedList"/>
    <dgm:cxn modelId="{72307325-D60E-4EDC-936D-460BB32A8D9E}" type="presParOf" srcId="{84FC2568-92CB-48FB-9737-7507C55B9ECE}" destId="{9D62AF20-40B5-4B65-95A7-E1652D6A529E}" srcOrd="0" destOrd="0" presId="urn:microsoft.com/office/officeart/2008/layout/VerticalCurvedList"/>
    <dgm:cxn modelId="{B471A0E4-322E-40B5-8381-BC6F71BD41AF}" type="presParOf" srcId="{5B6089D8-388E-4855-97EB-A4B75A035D39}" destId="{23184F40-FB72-4592-9545-340A3CC088C8}" srcOrd="5" destOrd="0" presId="urn:microsoft.com/office/officeart/2008/layout/VerticalCurvedList"/>
    <dgm:cxn modelId="{7DADB6FD-FA8E-4D87-B97B-E4C7D1A585BC}" type="presParOf" srcId="{5B6089D8-388E-4855-97EB-A4B75A035D39}" destId="{9B551590-73C1-45BF-9C62-283C179050DC}" srcOrd="6" destOrd="0" presId="urn:microsoft.com/office/officeart/2008/layout/VerticalCurvedList"/>
    <dgm:cxn modelId="{06F2D26D-5A88-4B29-8118-19AB4E8366A2}" type="presParOf" srcId="{9B551590-73C1-45BF-9C62-283C179050DC}" destId="{87DB671B-9B84-4D90-8DB7-59636DE7278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BF853-285B-4373-9078-29AE9611D5DB}">
      <dsp:nvSpPr>
        <dsp:cNvPr id="0" name=""/>
        <dsp:cNvSpPr/>
      </dsp:nvSpPr>
      <dsp:spPr>
        <a:xfrm>
          <a:off x="-6490873" y="-992731"/>
          <a:ext cx="7725765" cy="7725765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9892F-5B76-44F5-ABF5-4280B691BBF7}">
      <dsp:nvSpPr>
        <dsp:cNvPr id="0" name=""/>
        <dsp:cNvSpPr/>
      </dsp:nvSpPr>
      <dsp:spPr>
        <a:xfrm>
          <a:off x="539438" y="358654"/>
          <a:ext cx="11146026" cy="717767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1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–  белгілі бір организмнен қажетті генді бөліп алу.</a:t>
          </a:r>
          <a:endParaRPr lang="en-US" sz="2400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1555750">
            <a:spcBef>
              <a:spcPct val="0"/>
            </a:spcBef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539438" y="358654"/>
        <a:ext cx="11146026" cy="717767"/>
      </dsp:txXfrm>
    </dsp:sp>
    <dsp:sp modelId="{5EF93AED-AF6D-4A6B-9C87-028CB06D62F1}">
      <dsp:nvSpPr>
        <dsp:cNvPr id="0" name=""/>
        <dsp:cNvSpPr/>
      </dsp:nvSpPr>
      <dsp:spPr>
        <a:xfrm>
          <a:off x="90834" y="268933"/>
          <a:ext cx="897209" cy="89720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41B0-CCA6-4826-8FD4-C02497C49415}">
      <dsp:nvSpPr>
        <dsp:cNvPr id="0" name=""/>
        <dsp:cNvSpPr/>
      </dsp:nvSpPr>
      <dsp:spPr>
        <a:xfrm>
          <a:off x="1053769" y="1434960"/>
          <a:ext cx="10631695" cy="717767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2.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құрылымдық генді векторға тігу.</a:t>
          </a:r>
          <a:endParaRPr lang="en-US" sz="2400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00100">
            <a:spcBef>
              <a:spcPct val="0"/>
            </a:spcBef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053769" y="1434960"/>
        <a:ext cx="10631695" cy="717767"/>
      </dsp:txXfrm>
    </dsp:sp>
    <dsp:sp modelId="{97D80FCC-0FFE-45E9-B590-DC6E6406C29F}">
      <dsp:nvSpPr>
        <dsp:cNvPr id="0" name=""/>
        <dsp:cNvSpPr/>
      </dsp:nvSpPr>
      <dsp:spPr>
        <a:xfrm>
          <a:off x="605165" y="1345239"/>
          <a:ext cx="897209" cy="89720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DD4E1-00F1-4FDF-BD38-FA148C424650}">
      <dsp:nvSpPr>
        <dsp:cNvPr id="0" name=""/>
        <dsp:cNvSpPr/>
      </dsp:nvSpPr>
      <dsp:spPr>
        <a:xfrm>
          <a:off x="1211628" y="2511267"/>
          <a:ext cx="10473836" cy="717767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3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-  рекомбинантты ДНҚ ны реципиент клеткасына енгізу</a:t>
          </a:r>
          <a:endParaRPr lang="en-US" sz="2400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00100">
            <a:spcBef>
              <a:spcPct val="0"/>
            </a:spcBef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211628" y="2511267"/>
        <a:ext cx="10473836" cy="717767"/>
      </dsp:txXfrm>
    </dsp:sp>
    <dsp:sp modelId="{7CBF5D90-01BB-4050-A069-DE39AD1964F8}">
      <dsp:nvSpPr>
        <dsp:cNvPr id="0" name=""/>
        <dsp:cNvSpPr/>
      </dsp:nvSpPr>
      <dsp:spPr>
        <a:xfrm>
          <a:off x="809202" y="2403072"/>
          <a:ext cx="897209" cy="89720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AC67-2D20-4CDE-B916-8E089FDA752B}">
      <dsp:nvSpPr>
        <dsp:cNvPr id="0" name=""/>
        <dsp:cNvSpPr/>
      </dsp:nvSpPr>
      <dsp:spPr>
        <a:xfrm>
          <a:off x="1053769" y="3587573"/>
          <a:ext cx="10631695" cy="717767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4.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трансформация</a:t>
          </a:r>
          <a:r>
            <a:rPr lang="ru-RU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ланған клеткаларды сұрыптау</a:t>
          </a:r>
          <a:endParaRPr lang="en-US" sz="2400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00100">
            <a:spcBef>
              <a:spcPct val="0"/>
            </a:spcBef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053769" y="3587573"/>
        <a:ext cx="10631695" cy="717767"/>
      </dsp:txXfrm>
    </dsp:sp>
    <dsp:sp modelId="{BA399EDE-F11B-4615-B922-C81E2A23529C}">
      <dsp:nvSpPr>
        <dsp:cNvPr id="0" name=""/>
        <dsp:cNvSpPr/>
      </dsp:nvSpPr>
      <dsp:spPr>
        <a:xfrm>
          <a:off x="605165" y="3497853"/>
          <a:ext cx="897209" cy="89720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20DF8-8B24-4A65-8587-0C6009E8363C}">
      <dsp:nvSpPr>
        <dsp:cNvPr id="0" name=""/>
        <dsp:cNvSpPr/>
      </dsp:nvSpPr>
      <dsp:spPr>
        <a:xfrm>
          <a:off x="539438" y="4663880"/>
          <a:ext cx="11146026" cy="717767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2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Саты 5.</a:t>
          </a:r>
          <a:r>
            <a:rPr lang="kk-K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 генді клондау</a:t>
          </a:r>
          <a:endParaRPr lang="en-US" sz="2400" kern="1200" dirty="0" smtClean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800100">
            <a:spcBef>
              <a:spcPct val="0"/>
            </a:spcBef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539438" y="4663880"/>
        <a:ext cx="11146026" cy="717767"/>
      </dsp:txXfrm>
    </dsp:sp>
    <dsp:sp modelId="{A1A7BF28-36BA-40B2-A128-38EE0B084EAB}">
      <dsp:nvSpPr>
        <dsp:cNvPr id="0" name=""/>
        <dsp:cNvSpPr/>
      </dsp:nvSpPr>
      <dsp:spPr>
        <a:xfrm>
          <a:off x="90053" y="4574159"/>
          <a:ext cx="897209" cy="89720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912DA-AE5B-4729-B18A-61D9AEEA8AF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6DBE-59ED-4F37-886C-38F6CA66B5CE}">
      <dsp:nvSpPr>
        <dsp:cNvPr id="0" name=""/>
        <dsp:cNvSpPr/>
      </dsp:nvSpPr>
      <dsp:spPr>
        <a:xfrm>
          <a:off x="752110" y="541866"/>
          <a:ext cx="10709330" cy="1083733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40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</a:rPr>
            <a:t>Геннің мРНҚ матрицасында кері транскриптаза көмегімен геннің көшірмесін алу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752110" y="541866"/>
        <a:ext cx="10709330" cy="1083733"/>
      </dsp:txXfrm>
    </dsp:sp>
    <dsp:sp modelId="{44E383CA-C6A9-4B1D-A58D-099D36BF6A1D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FBD6B-D763-4DB6-B35B-5D9D89FAF5BC}">
      <dsp:nvSpPr>
        <dsp:cNvPr id="0" name=""/>
        <dsp:cNvSpPr/>
      </dsp:nvSpPr>
      <dsp:spPr>
        <a:xfrm>
          <a:off x="1146048" y="2167466"/>
          <a:ext cx="10315393" cy="1083733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kern="1200" dirty="0" smtClean="0">
              <a:solidFill>
                <a:schemeClr val="tx1"/>
              </a:solidFill>
            </a:rPr>
            <a:t>Жасанды жолмен генді синтездеп алу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146048" y="2167466"/>
        <a:ext cx="10315393" cy="1083733"/>
      </dsp:txXfrm>
    </dsp:sp>
    <dsp:sp modelId="{9D62AF20-40B5-4B65-95A7-E1652D6A529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84F40-FB72-4592-9545-340A3CC088C8}">
      <dsp:nvSpPr>
        <dsp:cNvPr id="0" name=""/>
        <dsp:cNvSpPr/>
      </dsp:nvSpPr>
      <dsp:spPr>
        <a:xfrm>
          <a:off x="752110" y="3793066"/>
          <a:ext cx="10709330" cy="1083733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kern="1200" dirty="0" smtClean="0">
              <a:solidFill>
                <a:schemeClr val="tx1"/>
              </a:solidFill>
            </a:rPr>
            <a:t>ДНҚ ны рестрикциялық ферменттермен кесу арқылы (shot gun)  арқылы қажетті ген  құрамына кіретін фрагментін  іздестіру.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752110" y="3793066"/>
        <a:ext cx="10709330" cy="1083733"/>
      </dsp:txXfrm>
    </dsp:sp>
    <dsp:sp modelId="{87DB671B-9B84-4D90-8DB7-59636DE7278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6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5832-6094-40F2-8046-973C476312A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D3EC-0A91-42C1-B5AF-BED0A0A9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truz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kodomo.fbb.msu.ru/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upload.wikimedia.org/" TargetMode="External"/><Relationship Id="rId7" Type="http://schemas.openxmlformats.org/officeDocument/2006/relationships/hyperlink" Target="https://sun9-28.userapi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42031.selcdn.ru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s://mobile.studbooks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f2.ppt-online.org/" TargetMode="External"/><Relationship Id="rId4" Type="http://schemas.openxmlformats.org/officeDocument/2006/relationships/hyperlink" Target="https://cf.ppt-onlin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h3.googleusercontent.com/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1" y="184582"/>
            <a:ext cx="11453090" cy="6474835"/>
          </a:xfrm>
        </p:spPr>
        <p:txBody>
          <a:bodyPr>
            <a:normAutofit/>
          </a:bodyPr>
          <a:lstStyle/>
          <a:p>
            <a:r>
              <a:rPr lang="kk-KZ" sz="3200" dirty="0" smtClean="0"/>
              <a:t>Тақырып: Рекомбинантты ДНҚ технологиясы</a:t>
            </a:r>
          </a:p>
          <a:p>
            <a:endParaRPr lang="kk-KZ" sz="3200" dirty="0" smtClean="0"/>
          </a:p>
          <a:p>
            <a:r>
              <a:rPr lang="kk-KZ" sz="3200" dirty="0" smtClean="0"/>
              <a:t>Жоспар:</a:t>
            </a:r>
          </a:p>
          <a:p>
            <a:endParaRPr lang="kk-KZ" sz="3200" dirty="0" smtClean="0"/>
          </a:p>
          <a:p>
            <a:pPr algn="l"/>
            <a:r>
              <a:rPr lang="kk-KZ" sz="3200" dirty="0" smtClean="0"/>
              <a:t>Гендік инженерия методологиясына түсініктеме</a:t>
            </a:r>
          </a:p>
          <a:p>
            <a:pPr algn="l"/>
            <a:r>
              <a:rPr lang="kk-KZ" sz="3200" dirty="0" smtClean="0"/>
              <a:t>Вектор ұғымы, векторға қойылатын талаптар</a:t>
            </a:r>
          </a:p>
          <a:p>
            <a:pPr algn="l"/>
            <a:r>
              <a:rPr lang="kk-KZ" sz="3200" dirty="0" smtClean="0"/>
              <a:t>Векторлардың классификациясы</a:t>
            </a:r>
          </a:p>
          <a:p>
            <a:pPr algn="l"/>
            <a:r>
              <a:rPr lang="kk-KZ" sz="3200" dirty="0" smtClean="0"/>
              <a:t>Гендік инженерияда қолданылатын негізгі инструменттер</a:t>
            </a:r>
          </a:p>
          <a:p>
            <a:pPr algn="l"/>
            <a:endParaRPr lang="kk-K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63" y="98425"/>
            <a:ext cx="11944927" cy="8898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3200" dirty="0" smtClean="0"/>
              <a:t> </a:t>
            </a:r>
            <a:r>
              <a:rPr lang="kk-KZ" dirty="0" smtClean="0"/>
              <a:t>ДНҚ тізбегіндегі белок синтезін кодтайтын (</a:t>
            </a:r>
            <a:r>
              <a:rPr lang="kk-KZ" b="1" spc="220" dirty="0" smtClean="0"/>
              <a:t>құрылымдық</a:t>
            </a:r>
            <a:r>
              <a:rPr lang="kk-KZ" b="1" dirty="0" smtClean="0"/>
              <a:t>) </a:t>
            </a:r>
            <a:r>
              <a:rPr lang="kk-KZ" dirty="0" smtClean="0"/>
              <a:t>гендердің функцияларын </a:t>
            </a:r>
            <a:r>
              <a:rPr lang="kk-KZ" b="1" spc="150" dirty="0" smtClean="0"/>
              <a:t>регуляторлық</a:t>
            </a:r>
            <a:r>
              <a:rPr lang="kk-KZ" spc="150" dirty="0" smtClean="0"/>
              <a:t> </a:t>
            </a:r>
            <a:r>
              <a:rPr lang="kk-KZ" dirty="0" smtClean="0"/>
              <a:t>аймақтар басқарады.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1251094"/>
            <a:ext cx="11563926" cy="200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63" y="3260869"/>
            <a:ext cx="11944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Белгілі бір құрылымдық генді нысана </a:t>
            </a:r>
            <a:r>
              <a:rPr lang="ru-RU" sz="3200" dirty="0" smtClean="0"/>
              <a:t>–</a:t>
            </a:r>
            <a:r>
              <a:rPr lang="kk-KZ" sz="3200" dirty="0" smtClean="0"/>
              <a:t> клеткасына тасымалдау үшін </a:t>
            </a:r>
            <a:r>
              <a:rPr lang="kk-KZ" sz="3200" b="1" dirty="0" smtClean="0"/>
              <a:t>вектор</a:t>
            </a:r>
            <a:r>
              <a:rPr lang="kk-KZ" sz="3200" dirty="0" smtClean="0"/>
              <a:t> қажет.</a:t>
            </a:r>
          </a:p>
          <a:p>
            <a:endParaRPr lang="kk-KZ" sz="800" dirty="0" smtClean="0"/>
          </a:p>
          <a:p>
            <a:endParaRPr lang="kk-KZ" sz="1000" dirty="0" smtClean="0"/>
          </a:p>
          <a:p>
            <a:r>
              <a:rPr lang="kk-KZ" sz="3200" dirty="0" smtClean="0"/>
              <a:t>Вектор құрылымдық геннің клеткадағы репликациясын және транскрипция сигналдарын қамтамасыз етеді.</a:t>
            </a:r>
          </a:p>
          <a:p>
            <a:endParaRPr lang="kk-KZ" sz="3200" dirty="0" smtClean="0"/>
          </a:p>
          <a:p>
            <a:r>
              <a:rPr lang="kk-KZ" sz="3200" b="1" spc="220" dirty="0" smtClean="0"/>
              <a:t>ВЕКТОР</a:t>
            </a:r>
            <a:r>
              <a:rPr lang="kk-KZ" sz="3200" dirty="0" smtClean="0"/>
              <a:t> - бөтен генді клеткаға тасымалдайтын ДНҚ молекуласы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4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836" y="135370"/>
            <a:ext cx="1156623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kk-KZ" dirty="0" smtClean="0"/>
              <a:t>Гендік инженерия сатылары:</a:t>
            </a:r>
            <a:endParaRPr lang="en-US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838790"/>
              </p:ext>
            </p:extLst>
          </p:nvPr>
        </p:nvGraphicFramePr>
        <p:xfrm>
          <a:off x="110836" y="835989"/>
          <a:ext cx="11767127" cy="574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2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09" y="116898"/>
            <a:ext cx="10515600" cy="4927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2400" b="1" dirty="0" smtClean="0"/>
              <a:t> Саты </a:t>
            </a:r>
            <a:r>
              <a:rPr lang="kk-KZ" sz="2400" b="1" dirty="0"/>
              <a:t>1.</a:t>
            </a:r>
            <a:r>
              <a:rPr lang="kk-KZ" sz="2400" dirty="0"/>
              <a:t> –  белгілі бір организмнен қажетті генді бөліп </a:t>
            </a:r>
            <a:r>
              <a:rPr lang="kk-KZ" sz="2400" dirty="0" smtClean="0"/>
              <a:t>алу </a:t>
            </a:r>
            <a:endParaRPr lang="en-US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4507824"/>
              </p:ext>
            </p:extLst>
          </p:nvPr>
        </p:nvGraphicFramePr>
        <p:xfrm>
          <a:off x="341745" y="1015230"/>
          <a:ext cx="115362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382" y="170872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34266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382" y="5144655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36" y="190789"/>
            <a:ext cx="6846456" cy="65332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Гендік</a:t>
            </a:r>
            <a:r>
              <a:rPr lang="ru-RU" sz="2400" dirty="0" smtClean="0"/>
              <a:t> </a:t>
            </a:r>
            <a:r>
              <a:rPr lang="ru-RU" sz="2400" dirty="0" err="1" smtClean="0"/>
              <a:t>инженерияда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маңызды</a:t>
            </a:r>
            <a:r>
              <a:rPr lang="ru-RU" sz="2400" dirty="0" smtClean="0"/>
              <a:t> </a:t>
            </a:r>
            <a:r>
              <a:rPr lang="ru-RU" sz="2400" dirty="0" err="1" smtClean="0"/>
              <a:t>интрументтер</a:t>
            </a:r>
            <a:r>
              <a:rPr lang="ru-RU" sz="2400" dirty="0" smtClean="0"/>
              <a:t> – ФЕРМЕНТТЕР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b="1" dirty="0" err="1" smtClean="0"/>
              <a:t>Рестриктазалар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Эндонуклеазалар</a:t>
            </a:r>
            <a:r>
              <a:rPr lang="ru-RU" sz="2400" dirty="0" smtClean="0"/>
              <a:t> – </a:t>
            </a:r>
            <a:r>
              <a:rPr lang="ru-RU" sz="2400" dirty="0" err="1" smtClean="0"/>
              <a:t>бірегей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нуклеотидтік</a:t>
            </a:r>
            <a:r>
              <a:rPr lang="ru-RU" sz="2400" dirty="0" smtClean="0"/>
              <a:t> </a:t>
            </a:r>
            <a:r>
              <a:rPr lang="ru-RU" sz="2400" dirty="0" err="1" smtClean="0"/>
              <a:t>тізбекті</a:t>
            </a:r>
            <a:r>
              <a:rPr lang="ru-RU" sz="2400" dirty="0" smtClean="0"/>
              <a:t> (</a:t>
            </a:r>
            <a:r>
              <a:rPr lang="kk-KZ" sz="2400" dirty="0" smtClean="0"/>
              <a:t>ДНҚ тізбегінің) </a:t>
            </a:r>
            <a:r>
              <a:rPr lang="ru-RU" sz="2400" dirty="0" err="1"/>
              <a:t>ішкі</a:t>
            </a:r>
            <a:r>
              <a:rPr lang="ru-RU" sz="2400" dirty="0"/>
              <a:t> </a:t>
            </a:r>
            <a:r>
              <a:rPr lang="ru-RU" sz="2400" dirty="0" err="1"/>
              <a:t>жағынан</a:t>
            </a:r>
            <a:r>
              <a:rPr lang="ru-RU" sz="2400" dirty="0"/>
              <a:t> </a:t>
            </a:r>
            <a:r>
              <a:rPr lang="ru-RU" sz="2400" dirty="0" err="1" smtClean="0"/>
              <a:t>кеседі</a:t>
            </a:r>
            <a:r>
              <a:rPr lang="ru-RU" sz="2400" dirty="0"/>
              <a:t>,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Экзонуклеазалар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/>
              <a:t>– ДНҚ </a:t>
            </a:r>
            <a:r>
              <a:rPr lang="ru-RU" sz="2400" dirty="0" err="1" smtClean="0"/>
              <a:t>молекуласы</a:t>
            </a:r>
            <a:r>
              <a:rPr lang="ru-RU" sz="2400" dirty="0" smtClean="0"/>
              <a:t> </a:t>
            </a:r>
            <a:r>
              <a:rPr lang="ru-RU" sz="2400" dirty="0" err="1" smtClean="0"/>
              <a:t>тізбегін</a:t>
            </a:r>
            <a:r>
              <a:rPr lang="ru-RU" sz="2400" dirty="0" smtClean="0"/>
              <a:t> 5</a:t>
            </a:r>
            <a:r>
              <a:rPr lang="en-US" sz="2400" dirty="0" smtClean="0"/>
              <a:t>’-</a:t>
            </a:r>
            <a:r>
              <a:rPr lang="ru-RU" sz="2400" dirty="0" smtClean="0"/>
              <a:t> </a:t>
            </a:r>
            <a:r>
              <a:rPr lang="ru-RU" sz="2400" dirty="0" err="1" smtClean="0"/>
              <a:t>соңынан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3</a:t>
            </a:r>
            <a:r>
              <a:rPr lang="en-US" sz="2400" dirty="0" smtClean="0"/>
              <a:t>’-</a:t>
            </a:r>
            <a:r>
              <a:rPr lang="kk-KZ" sz="2400" dirty="0" smtClean="0"/>
              <a:t>соңынан бастап кеседі.</a:t>
            </a:r>
          </a:p>
          <a:p>
            <a:endParaRPr lang="kk-KZ" sz="2400" dirty="0" smtClean="0"/>
          </a:p>
          <a:p>
            <a:r>
              <a:rPr lang="kk-KZ" sz="2400" b="1" dirty="0" smtClean="0"/>
              <a:t>Рестриктазалардың ерекшелігі</a:t>
            </a:r>
            <a:r>
              <a:rPr lang="kk-KZ" sz="2400" dirty="0" smtClean="0"/>
              <a:t>:</a:t>
            </a:r>
          </a:p>
          <a:p>
            <a:pPr marL="0" indent="0">
              <a:buNone/>
            </a:pPr>
            <a:r>
              <a:rPr lang="kk-KZ" sz="2400" dirty="0" smtClean="0"/>
              <a:t>ДНҚ </a:t>
            </a:r>
            <a:r>
              <a:rPr lang="kk-KZ" sz="2400" dirty="0"/>
              <a:t>тізбегін  басқа ферментативтік, химиялық және физикалық әсерлермен </a:t>
            </a:r>
            <a:r>
              <a:rPr lang="kk-KZ" sz="2400" dirty="0" smtClean="0"/>
              <a:t>фрагменттерге кесумен салыстырғанда, </a:t>
            </a:r>
            <a:r>
              <a:rPr lang="kk-KZ" sz="2400" b="1" dirty="0" smtClean="0"/>
              <a:t>рестриктазалар ДНҚ тізбегін белгілі бір реттілікпен ғана кеседі</a:t>
            </a:r>
            <a:r>
              <a:rPr lang="kk-KZ" sz="2400" dirty="0" smtClean="0"/>
              <a:t>. </a:t>
            </a:r>
            <a:endParaRPr lang="en-US" sz="2400" dirty="0"/>
          </a:p>
        </p:txBody>
      </p:sp>
      <p:pic>
        <p:nvPicPr>
          <p:cNvPr id="1026" name="Picture 2" descr="ÐÐ°ÑÑÐ¸Ð½ÐºÐ¸ Ð¿Ð¾ Ð·Ð°Ð¿ÑÐ¾ÑÑ ÑÐ½Ð´Ð¾Ð½ÑÐºÐ»ÐµÐ°Ð·Ñ Ð´Ð½Ðº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19" y="190790"/>
            <a:ext cx="4112121" cy="26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2860819"/>
            <a:ext cx="4673600" cy="37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37" y="89189"/>
            <a:ext cx="11907982" cy="664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 smtClean="0"/>
              <a:t>Рестриктазалар бактериялырдың </a:t>
            </a:r>
            <a:r>
              <a:rPr lang="kk-KZ" sz="2400" b="1" spc="270" dirty="0" smtClean="0"/>
              <a:t>қорғаныстық жүйе компоненттеріне </a:t>
            </a:r>
            <a:r>
              <a:rPr lang="kk-KZ" sz="2400" dirty="0" smtClean="0"/>
              <a:t>жатады, бактериялық геномды өзгелерден, негізінен вирустық ДНҚ - дан қорғайды.</a:t>
            </a:r>
          </a:p>
          <a:p>
            <a:pPr marL="0" indent="0">
              <a:buNone/>
            </a:pPr>
            <a:endParaRPr lang="kk-KZ" sz="2400" dirty="0" smtClean="0"/>
          </a:p>
          <a:p>
            <a:pPr marL="0" indent="0">
              <a:buNone/>
            </a:pPr>
            <a:r>
              <a:rPr lang="kk-KZ" sz="2400" dirty="0" smtClean="0"/>
              <a:t>Рестриктазалар </a:t>
            </a:r>
            <a:r>
              <a:rPr lang="kk-KZ" sz="2400" b="1" spc="270" dirty="0"/>
              <a:t>спецификалық метилазалар </a:t>
            </a:r>
            <a:r>
              <a:rPr lang="kk-KZ" sz="2400" dirty="0" smtClean="0"/>
              <a:t>бар клеткаларда болады. </a:t>
            </a:r>
          </a:p>
          <a:p>
            <a:pPr marL="0" indent="0">
              <a:buNone/>
            </a:pPr>
            <a:r>
              <a:rPr lang="kk-KZ" sz="2400" dirty="0" smtClean="0"/>
              <a:t>Метилаза қожайын клетканың ДНҚ - сын метилдеп, рестриктазалардың әсерінен қорғайды. Яғни, бактерия ДНҚ </a:t>
            </a:r>
            <a:r>
              <a:rPr lang="ru-RU" sz="2400" dirty="0" smtClean="0"/>
              <a:t>-</a:t>
            </a:r>
            <a:r>
              <a:rPr lang="kk-KZ" sz="2400" dirty="0" smtClean="0"/>
              <a:t>да рестриктаза және метилаза сайттары болады.</a:t>
            </a:r>
          </a:p>
          <a:p>
            <a:endParaRPr lang="kk-KZ" sz="2400" dirty="0" smtClean="0"/>
          </a:p>
          <a:p>
            <a:pPr marL="0" indent="0">
              <a:buNone/>
            </a:pPr>
            <a:r>
              <a:rPr lang="kk-KZ" sz="2400" b="1" spc="330" dirty="0" smtClean="0"/>
              <a:t>Рестриктазалардың аталуы </a:t>
            </a:r>
            <a:r>
              <a:rPr lang="ru-RU" sz="2400" dirty="0" smtClean="0"/>
              <a:t>–</a:t>
            </a:r>
            <a:r>
              <a:rPr lang="kk-KZ" sz="2400" dirty="0" smtClean="0"/>
              <a:t> ферменттердің продуценттерімен аталады. Мысалы, </a:t>
            </a:r>
            <a:r>
              <a:rPr lang="en-US" sz="2400" b="1" spc="330" dirty="0" err="1"/>
              <a:t>EcoRI</a:t>
            </a:r>
            <a:r>
              <a:rPr lang="en-US" sz="2400" dirty="0" smtClean="0"/>
              <a:t>  </a:t>
            </a:r>
            <a:r>
              <a:rPr lang="kk-KZ" sz="2400" dirty="0" smtClean="0"/>
              <a:t>ферменті </a:t>
            </a:r>
            <a:r>
              <a:rPr lang="en-US" sz="2400" dirty="0" smtClean="0"/>
              <a:t>- </a:t>
            </a:r>
            <a:r>
              <a:rPr lang="en-US" sz="2400" b="1" spc="330" dirty="0"/>
              <a:t>Escherichia coli </a:t>
            </a:r>
            <a:endParaRPr lang="kk-KZ" sz="2400" b="1" spc="330" dirty="0"/>
          </a:p>
          <a:p>
            <a:pPr marL="0" indent="0">
              <a:buNone/>
            </a:pPr>
            <a:r>
              <a:rPr lang="kk-KZ" sz="2400" dirty="0"/>
              <a:t> </a:t>
            </a:r>
            <a:r>
              <a:rPr lang="kk-KZ" sz="2400" dirty="0" smtClean="0"/>
              <a:t>                 </a:t>
            </a:r>
            <a:r>
              <a:rPr lang="en-US" sz="2400" b="1" spc="330" dirty="0" err="1" smtClean="0"/>
              <a:t>BamHI</a:t>
            </a:r>
            <a:r>
              <a:rPr lang="en-US" sz="2400" dirty="0" smtClean="0"/>
              <a:t>  </a:t>
            </a:r>
            <a:r>
              <a:rPr lang="kk-KZ" sz="2400" dirty="0" smtClean="0"/>
              <a:t>ферменті </a:t>
            </a:r>
            <a:r>
              <a:rPr lang="en-US" sz="2400" dirty="0" smtClean="0"/>
              <a:t>– </a:t>
            </a:r>
            <a:r>
              <a:rPr lang="en-US" sz="2400" b="1" spc="330" dirty="0"/>
              <a:t>Bacillus </a:t>
            </a:r>
            <a:r>
              <a:rPr lang="en-US" sz="2400" b="1" spc="330" dirty="0" err="1"/>
              <a:t>amiloliquefaciens</a:t>
            </a:r>
            <a:r>
              <a:rPr lang="en-US" sz="2400" b="1" spc="330" dirty="0"/>
              <a:t> </a:t>
            </a:r>
            <a:r>
              <a:rPr lang="kk-KZ" sz="2400" dirty="0" smtClean="0"/>
              <a:t>бактерияларынан</a:t>
            </a:r>
          </a:p>
          <a:p>
            <a:pPr marL="0" indent="0">
              <a:buNone/>
            </a:pPr>
            <a:r>
              <a:rPr lang="kk-KZ" sz="2400" dirty="0" smtClean="0"/>
              <a:t>                алынған.</a:t>
            </a:r>
          </a:p>
          <a:p>
            <a:endParaRPr lang="en-US" sz="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8" y="4396508"/>
            <a:ext cx="5805053" cy="2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81" y="107661"/>
            <a:ext cx="11203709" cy="366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2" y="3768436"/>
            <a:ext cx="11471562" cy="29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" y="116897"/>
            <a:ext cx="12000346" cy="1795030"/>
          </a:xfrm>
        </p:spPr>
        <p:txBody>
          <a:bodyPr>
            <a:normAutofit/>
          </a:bodyPr>
          <a:lstStyle/>
          <a:p>
            <a:r>
              <a:rPr lang="kk-KZ" sz="2400" dirty="0" smtClean="0"/>
              <a:t>Әр фермент ДНҚ  қос тізбегінің белгілі бір нуклеотидтер тізбегін таниды.</a:t>
            </a:r>
          </a:p>
          <a:p>
            <a:r>
              <a:rPr lang="kk-KZ" sz="2400" dirty="0" smtClean="0"/>
              <a:t> Осы сайттар бойынша ДНҚ тізбегін кескенде </a:t>
            </a:r>
            <a:r>
              <a:rPr lang="en-US" sz="2400" dirty="0" smtClean="0"/>
              <a:t>“</a:t>
            </a:r>
            <a:r>
              <a:rPr lang="kk-KZ" sz="2400" dirty="0" smtClean="0"/>
              <a:t>жабысқақ</a:t>
            </a:r>
            <a:r>
              <a:rPr lang="en-US" sz="2400" dirty="0" smtClean="0"/>
              <a:t>”</a:t>
            </a:r>
            <a:r>
              <a:rPr lang="kk-KZ" sz="2400" dirty="0" smtClean="0"/>
              <a:t> (</a:t>
            </a:r>
            <a:r>
              <a:rPr lang="en-US" sz="2400" dirty="0" err="1" smtClean="0"/>
              <a:t>BamHI</a:t>
            </a:r>
            <a:r>
              <a:rPr lang="kk-KZ" sz="2400" dirty="0" smtClean="0"/>
              <a:t>) немесе </a:t>
            </a:r>
            <a:r>
              <a:rPr lang="en-US" sz="2400" dirty="0" smtClean="0"/>
              <a:t>“</a:t>
            </a:r>
            <a:r>
              <a:rPr lang="kk-KZ" sz="2400" dirty="0" smtClean="0"/>
              <a:t>мұқал</a:t>
            </a:r>
            <a:r>
              <a:rPr lang="en-US" sz="2400" dirty="0" smtClean="0"/>
              <a:t>” </a:t>
            </a:r>
            <a:r>
              <a:rPr lang="kk-KZ" sz="2400" dirty="0" smtClean="0"/>
              <a:t> ұштарға</a:t>
            </a:r>
            <a:r>
              <a:rPr lang="en-US" sz="2400" dirty="0" smtClean="0"/>
              <a:t> (</a:t>
            </a:r>
            <a:r>
              <a:rPr lang="en-US" sz="2400" dirty="0" err="1" smtClean="0"/>
              <a:t>HpaI</a:t>
            </a:r>
            <a:r>
              <a:rPr lang="en-US" sz="2400" dirty="0" smtClean="0"/>
              <a:t>)</a:t>
            </a:r>
            <a:r>
              <a:rPr lang="kk-KZ" sz="2400" dirty="0" smtClean="0"/>
              <a:t> кеседі.</a:t>
            </a:r>
            <a:endParaRPr lang="en-US" sz="2400" dirty="0" smtClean="0"/>
          </a:p>
          <a:p>
            <a:r>
              <a:rPr lang="kk-KZ" sz="2400" dirty="0" smtClean="0"/>
              <a:t>Будан молекуланы құрау үшін </a:t>
            </a:r>
            <a:r>
              <a:rPr lang="en-US" sz="2400" dirty="0"/>
              <a:t>“</a:t>
            </a:r>
            <a:r>
              <a:rPr lang="kk-KZ" sz="2400" dirty="0"/>
              <a:t>жабысқақ</a:t>
            </a:r>
            <a:r>
              <a:rPr lang="en-US" sz="2400" dirty="0"/>
              <a:t>”</a:t>
            </a:r>
            <a:r>
              <a:rPr lang="kk-KZ" sz="2400" dirty="0" smtClean="0"/>
              <a:t> ұштар қолайлы болады.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" y="2263053"/>
            <a:ext cx="7178675" cy="4183928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ÑÐ½Ð´Ð¾Ð½ÑÐºÐ»ÐµÐ°Ð·Ñ Ð´Ð½Ðº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6" y="2075440"/>
            <a:ext cx="3141807" cy="11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»Ð¸Ð¿ÐºÐ¸Ðµ Ð¸ ÑÑÐ¿ÑÐµ ÐºÐ¾Ð½ÑÑ  Ð´Ð½Ðº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2" y="3737118"/>
            <a:ext cx="1506972" cy="2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35" y="3795190"/>
            <a:ext cx="2381250" cy="26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»Ð¸Ð¿ÐºÐ¸Ðµ Ð¸ ÑÑÐ¿ÑÐµ ÐºÐ¾Ð½ÑÑ  Ð´Ð½Ðº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3964"/>
            <a:ext cx="11767127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157018"/>
            <a:ext cx="11877964" cy="6557818"/>
          </a:xfrm>
        </p:spPr>
        <p:txBody>
          <a:bodyPr>
            <a:normAutofit/>
          </a:bodyPr>
          <a:lstStyle/>
          <a:p>
            <a:r>
              <a:rPr lang="kk-KZ" sz="3200" b="1" dirty="0" smtClean="0"/>
              <a:t>Лигазалар</a:t>
            </a:r>
            <a:r>
              <a:rPr lang="kk-KZ" sz="3200" dirty="0" smtClean="0"/>
              <a:t>  </a:t>
            </a:r>
            <a:r>
              <a:rPr lang="ru-RU" sz="3200" dirty="0" smtClean="0"/>
              <a:t>- </a:t>
            </a:r>
            <a:r>
              <a:rPr lang="kk-KZ" sz="3200" dirty="0" smtClean="0"/>
              <a:t>ДНҚ ұштарын жалғайды</a:t>
            </a:r>
          </a:p>
          <a:p>
            <a:r>
              <a:rPr lang="kk-KZ" sz="3200" b="1" dirty="0"/>
              <a:t>Трансферазалар</a:t>
            </a:r>
            <a:r>
              <a:rPr lang="kk-KZ" sz="3200" dirty="0"/>
              <a:t> </a:t>
            </a:r>
            <a:r>
              <a:rPr lang="kk-KZ" sz="3200" dirty="0" smtClean="0"/>
              <a:t> - ДНҚ ның </a:t>
            </a:r>
            <a:r>
              <a:rPr lang="en-US" sz="3200" dirty="0" smtClean="0"/>
              <a:t>“</a:t>
            </a:r>
            <a:r>
              <a:rPr lang="kk-KZ" sz="3200" dirty="0" smtClean="0"/>
              <a:t>мұқал</a:t>
            </a:r>
            <a:r>
              <a:rPr lang="en-US" sz="3200" dirty="0" smtClean="0"/>
              <a:t>”</a:t>
            </a:r>
            <a:r>
              <a:rPr lang="kk-KZ" sz="3200" dirty="0" smtClean="0"/>
              <a:t> ұштарына бірнеше А немесе Т қосып, тізбекті ұзартады (рестрикцияланған фрагменттердің тізбектерінде жабысқақ ұштар пайда болады, олар өзара комплементарлы байланысады.</a:t>
            </a:r>
            <a:r>
              <a:rPr lang="en-US" sz="3200" dirty="0" smtClean="0"/>
              <a:t> </a:t>
            </a:r>
            <a:endParaRPr lang="kk-KZ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kk-KZ" sz="3200" dirty="0" smtClean="0"/>
              <a:t>                     </a:t>
            </a:r>
          </a:p>
          <a:p>
            <a:pPr marL="0" indent="0">
              <a:buNone/>
            </a:pPr>
            <a:r>
              <a:rPr lang="kk-KZ" sz="3200" spc="410" dirty="0" smtClean="0"/>
              <a:t>                         ААААААААААА</a:t>
            </a:r>
          </a:p>
          <a:p>
            <a:pPr marL="0" indent="0">
              <a:buNone/>
            </a:pPr>
            <a:r>
              <a:rPr lang="kk-KZ" sz="3200" spc="410" dirty="0"/>
              <a:t> </a:t>
            </a:r>
            <a:r>
              <a:rPr lang="kk-KZ" sz="3200" spc="410" dirty="0" smtClean="0"/>
              <a:t>                                        ТТТТТТТТТТТТТ</a:t>
            </a:r>
            <a:endParaRPr lang="en-US" sz="3200" spc="410" dirty="0"/>
          </a:p>
          <a:p>
            <a:endParaRPr lang="kk-KZ" sz="3200" dirty="0" smtClean="0"/>
          </a:p>
          <a:p>
            <a:r>
              <a:rPr lang="kk-KZ" sz="3200" dirty="0" smtClean="0"/>
              <a:t>Мұқал ұштарды жалғауға ЛИНКЕРЛЕР</a:t>
            </a:r>
            <a:r>
              <a:rPr lang="en-US" sz="3200" dirty="0" smtClean="0"/>
              <a:t> -</a:t>
            </a:r>
            <a:r>
              <a:rPr lang="kk-KZ" sz="3200" dirty="0" smtClean="0"/>
              <a:t> де қолданылады.</a:t>
            </a:r>
          </a:p>
          <a:p>
            <a:r>
              <a:rPr lang="kk-KZ" sz="3200" b="1" dirty="0" smtClean="0"/>
              <a:t>Лигаза</a:t>
            </a:r>
            <a:r>
              <a:rPr lang="kk-KZ" sz="3200" dirty="0" smtClean="0"/>
              <a:t> </a:t>
            </a:r>
            <a:r>
              <a:rPr lang="en-US" sz="3200" dirty="0" smtClean="0"/>
              <a:t>- </a:t>
            </a:r>
            <a:r>
              <a:rPr lang="kk-KZ" sz="3200" dirty="0" smtClean="0"/>
              <a:t>ферментімен тізбектерді бір бірімен  қосып, будан ДНҚ (рекомбинантты ДНҚ) алады.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16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90" y="146337"/>
            <a:ext cx="4999183" cy="6514812"/>
          </a:xfrm>
        </p:spPr>
        <p:txBody>
          <a:bodyPr>
            <a:noAutofit/>
          </a:bodyPr>
          <a:lstStyle/>
          <a:p>
            <a:r>
              <a:rPr lang="kk-KZ" sz="2400" b="1" dirty="0" smtClean="0"/>
              <a:t>Гендік инженерия </a:t>
            </a:r>
            <a:r>
              <a:rPr lang="kk-KZ" sz="2400" dirty="0" smtClean="0"/>
              <a:t>методологиясы негізіне ДНҚ бөліп алу және оның молекуласына түрлі манипуляциялар жасау, соның ішінде химераларды алу (түрлі организм гендерінен құралған ), яғни рекомбинантты ДНҚ (РНҚ) жән олардың өңімі белок алу көзделген.</a:t>
            </a:r>
          </a:p>
          <a:p>
            <a:endParaRPr lang="kk-KZ" sz="2400" dirty="0" smtClean="0"/>
          </a:p>
          <a:p>
            <a:r>
              <a:rPr lang="kk-KZ" sz="2400" b="1" dirty="0" smtClean="0"/>
              <a:t>Рекомбинанттық ДНҚ </a:t>
            </a:r>
            <a:r>
              <a:rPr lang="ru-RU" sz="2400" dirty="0" smtClean="0"/>
              <a:t>–</a:t>
            </a:r>
            <a:r>
              <a:rPr lang="kk-KZ" sz="2400" dirty="0" smtClean="0"/>
              <a:t> векторға құрылымдық ген тігілген бұдан ДНҚ молекуласы. </a:t>
            </a:r>
          </a:p>
          <a:p>
            <a:endParaRPr lang="kk-KZ" sz="2400" dirty="0" smtClean="0"/>
          </a:p>
          <a:p>
            <a:r>
              <a:rPr lang="kk-KZ" sz="2400" dirty="0" smtClean="0"/>
              <a:t>Рекомбинантты ДНҚ (РНҚ) немесе белок молекулаларын жасанды жолмен і</a:t>
            </a:r>
            <a:r>
              <a:rPr lang="en-US" sz="2400" dirty="0" smtClean="0"/>
              <a:t>n vitro </a:t>
            </a:r>
            <a:r>
              <a:rPr lang="kk-KZ" sz="2400" dirty="0" smtClean="0"/>
              <a:t>жағдайында алады.</a:t>
            </a:r>
            <a:endParaRPr lang="en-US" sz="2400" dirty="0"/>
          </a:p>
        </p:txBody>
      </p:sp>
      <p:pic>
        <p:nvPicPr>
          <p:cNvPr id="1026" name="Picture 2" descr="ÐÐ°ÑÑÐ¸Ð½ÐºÐ¸ Ð¿Ð¾ Ð·Ð°Ð¿ÑÐ¾ÑÑ ÐÐÐ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43" y="233309"/>
            <a:ext cx="3158921" cy="20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16" y="324989"/>
            <a:ext cx="2480692" cy="19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70" y="2874912"/>
            <a:ext cx="3668210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61" y="3195165"/>
            <a:ext cx="2295320" cy="22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55825" y="6211669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www.google.com</a:t>
            </a:r>
            <a:endParaRPr lang="kk-KZ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874243" y="6211669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www.google.com</a:t>
            </a:r>
            <a:endParaRPr lang="kk-KZ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072866" y="2362508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www.google.com</a:t>
            </a:r>
            <a:endParaRPr lang="kk-KZ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9380129" y="2355601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www.google.com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31213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99" y="83126"/>
            <a:ext cx="11970327" cy="6668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 </a:t>
            </a:r>
            <a:r>
              <a:rPr lang="kk-KZ" sz="2600" b="1" spc="390" dirty="0" smtClean="0"/>
              <a:t>Векторға қойылатын талаптар</a:t>
            </a:r>
            <a:r>
              <a:rPr lang="kk-KZ" sz="26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kk-KZ" sz="2600" dirty="0" smtClean="0"/>
          </a:p>
          <a:p>
            <a:pPr marL="0" indent="0">
              <a:buNone/>
            </a:pPr>
            <a:r>
              <a:rPr lang="en-US" sz="2600" dirty="0" smtClean="0"/>
              <a:t>1. </a:t>
            </a:r>
            <a:r>
              <a:rPr lang="kk-KZ" sz="2600" dirty="0" smtClean="0"/>
              <a:t>Бөтен </a:t>
            </a:r>
            <a:r>
              <a:rPr lang="kk-KZ" sz="2600" dirty="0"/>
              <a:t>генді клеткаға тасымалдаған соң клеткамен бірге немесе өзалдына </a:t>
            </a:r>
            <a:r>
              <a:rPr lang="kk-KZ" sz="2600" b="1" spc="250" dirty="0">
                <a:solidFill>
                  <a:srgbClr val="00B0F0"/>
                </a:solidFill>
              </a:rPr>
              <a:t>репликациялануға</a:t>
            </a:r>
            <a:r>
              <a:rPr lang="kk-KZ" sz="2600" dirty="0"/>
              <a:t> қабілетті немесе вектор клетка хромосомасына еніп, онымен бірге </a:t>
            </a:r>
            <a:r>
              <a:rPr lang="kk-KZ" sz="2600" b="1" spc="250" dirty="0" smtClean="0">
                <a:solidFill>
                  <a:srgbClr val="FF0000"/>
                </a:solidFill>
              </a:rPr>
              <a:t>клетка </a:t>
            </a:r>
            <a:r>
              <a:rPr lang="kk-KZ" sz="2600" b="1" spc="250" dirty="0">
                <a:solidFill>
                  <a:srgbClr val="FF0000"/>
                </a:solidFill>
              </a:rPr>
              <a:t>ұрпағына беріліп отыруы </a:t>
            </a:r>
            <a:r>
              <a:rPr lang="kk-KZ" sz="2600" dirty="0"/>
              <a:t>керек</a:t>
            </a:r>
            <a:r>
              <a:rPr lang="kk-KZ" sz="2600" dirty="0" smtClean="0"/>
              <a:t>.</a:t>
            </a:r>
            <a:r>
              <a:rPr lang="kk-KZ" sz="2600" dirty="0" smtClean="0">
                <a:solidFill>
                  <a:srgbClr val="00B0F0"/>
                </a:solidFill>
              </a:rPr>
              <a:t> </a:t>
            </a:r>
            <a:r>
              <a:rPr lang="ru-RU" sz="2600" b="1" spc="250" dirty="0" smtClean="0">
                <a:solidFill>
                  <a:srgbClr val="00B0F0"/>
                </a:solidFill>
              </a:rPr>
              <a:t>  </a:t>
            </a:r>
            <a:r>
              <a:rPr lang="en-US" sz="2600" b="1" spc="250" dirty="0" smtClean="0">
                <a:solidFill>
                  <a:srgbClr val="00B0F0"/>
                </a:solidFill>
              </a:rPr>
              <a:t>Ori- </a:t>
            </a:r>
            <a:r>
              <a:rPr lang="kk-KZ" sz="2600" dirty="0" smtClean="0"/>
              <a:t>сайты болуы </a:t>
            </a:r>
            <a:r>
              <a:rPr lang="kk-KZ" sz="2600" dirty="0"/>
              <a:t>тиіс.</a:t>
            </a:r>
          </a:p>
          <a:p>
            <a:pPr marL="0" indent="0">
              <a:buNone/>
            </a:pPr>
            <a:endParaRPr lang="kk-KZ" sz="2600" dirty="0" smtClean="0"/>
          </a:p>
          <a:p>
            <a:pPr marL="0" indent="0">
              <a:buNone/>
            </a:pPr>
            <a:r>
              <a:rPr lang="ru-RU" sz="2600" dirty="0" smtClean="0"/>
              <a:t>2. </a:t>
            </a:r>
            <a:r>
              <a:rPr lang="kk-KZ" sz="2600" dirty="0" smtClean="0"/>
              <a:t>Трансформацияланған клеткаларды айқындау үшін оның генетикалық белгілері     </a:t>
            </a:r>
            <a:r>
              <a:rPr lang="kk-KZ" sz="2600" b="1" spc="250" dirty="0" smtClean="0">
                <a:solidFill>
                  <a:srgbClr val="00B0F0"/>
                </a:solidFill>
              </a:rPr>
              <a:t>маркерлары</a:t>
            </a:r>
            <a:r>
              <a:rPr lang="kk-KZ" sz="2600" dirty="0" smtClean="0"/>
              <a:t> (селективті, репортерлы) болуы шарт.</a:t>
            </a:r>
          </a:p>
          <a:p>
            <a:pPr marL="0" indent="0">
              <a:buNone/>
            </a:pPr>
            <a:endParaRPr lang="kk-KZ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k-KZ" sz="2600" b="1" dirty="0" smtClean="0"/>
              <a:t> </a:t>
            </a:r>
            <a:r>
              <a:rPr lang="kk-KZ" sz="2600" b="1" spc="250" dirty="0">
                <a:solidFill>
                  <a:srgbClr val="00B0F0"/>
                </a:solidFill>
              </a:rPr>
              <a:t>Селективті маркерлер </a:t>
            </a:r>
            <a:r>
              <a:rPr lang="kk-KZ" sz="2600" dirty="0" smtClean="0"/>
              <a:t>(канамицин, тетрациклин, ампицилин, т.б.)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k-KZ" sz="2600" b="1" dirty="0" smtClean="0"/>
              <a:t> </a:t>
            </a:r>
            <a:r>
              <a:rPr lang="kk-KZ" sz="2600" b="1" spc="250" dirty="0" smtClean="0">
                <a:solidFill>
                  <a:srgbClr val="00B0F0"/>
                </a:solidFill>
              </a:rPr>
              <a:t>Репортерлы маркерлер</a:t>
            </a:r>
            <a:r>
              <a:rPr lang="kk-KZ" sz="2600" dirty="0" smtClean="0">
                <a:solidFill>
                  <a:srgbClr val="00B0F0"/>
                </a:solidFill>
              </a:rPr>
              <a:t> </a:t>
            </a:r>
            <a:r>
              <a:rPr lang="kk-KZ" sz="2600" dirty="0" smtClean="0"/>
              <a:t>(</a:t>
            </a:r>
            <a:r>
              <a:rPr lang="en-US" sz="2600" dirty="0" smtClean="0"/>
              <a:t>GFP</a:t>
            </a:r>
            <a:r>
              <a:rPr lang="ru-RU" sz="2600" dirty="0" smtClean="0"/>
              <a:t>, </a:t>
            </a:r>
            <a:r>
              <a:rPr lang="en-US" sz="2600" dirty="0" smtClean="0"/>
              <a:t>LUC</a:t>
            </a:r>
            <a:r>
              <a:rPr lang="kk-KZ" sz="2600" dirty="0" smtClean="0"/>
              <a:t>, </a:t>
            </a:r>
            <a:r>
              <a:rPr lang="en-US" sz="2600" dirty="0" smtClean="0"/>
              <a:t>GUS</a:t>
            </a:r>
            <a:r>
              <a:rPr lang="kk-KZ" sz="2600" dirty="0" smtClean="0"/>
              <a:t>).</a:t>
            </a:r>
            <a:endParaRPr lang="en-US" sz="2600" dirty="0" smtClean="0"/>
          </a:p>
          <a:p>
            <a:pPr marL="0" indent="0">
              <a:buNone/>
            </a:pPr>
            <a:endParaRPr lang="kk-KZ" sz="2600" dirty="0" smtClean="0"/>
          </a:p>
          <a:p>
            <a:pPr marL="0" indent="0">
              <a:buNone/>
            </a:pPr>
            <a:r>
              <a:rPr lang="ru-RU" sz="2600" dirty="0" smtClean="0"/>
              <a:t>3. </a:t>
            </a:r>
            <a:r>
              <a:rPr lang="kk-KZ" sz="2600" dirty="0" smtClean="0"/>
              <a:t>Құрамында рестриктазалар үзе алатын нуклеотидтер тізбегі  (</a:t>
            </a:r>
            <a:r>
              <a:rPr lang="kk-KZ" sz="2600" b="1" spc="190" dirty="0" smtClean="0">
                <a:solidFill>
                  <a:srgbClr val="00B0F0"/>
                </a:solidFill>
              </a:rPr>
              <a:t>рестрикциялық сайттар</a:t>
            </a:r>
            <a:r>
              <a:rPr lang="kk-KZ" sz="2600" dirty="0" smtClean="0"/>
              <a:t>) болуы және репликацияға қабілетін жоғалтпауы керек.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4.  Вектор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оған</a:t>
            </a:r>
            <a:r>
              <a:rPr lang="ru-RU" sz="2600" dirty="0" smtClean="0"/>
              <a:t>  </a:t>
            </a:r>
            <a:r>
              <a:rPr lang="ru-RU" sz="2600" dirty="0" err="1" smtClean="0"/>
              <a:t>тігілген</a:t>
            </a:r>
            <a:r>
              <a:rPr lang="ru-RU" sz="2600" dirty="0" smtClean="0"/>
              <a:t>  </a:t>
            </a:r>
            <a:r>
              <a:rPr lang="ru-RU" sz="2600" dirty="0" err="1" smtClean="0"/>
              <a:t>бөтен</a:t>
            </a:r>
            <a:r>
              <a:rPr lang="ru-RU" sz="2600" dirty="0" smtClean="0"/>
              <a:t> ген  </a:t>
            </a:r>
            <a:r>
              <a:rPr lang="ru-RU" sz="2600" b="1" spc="250" dirty="0" err="1"/>
              <a:t>өзара</a:t>
            </a:r>
            <a:r>
              <a:rPr lang="ru-RU" sz="2600" b="1" spc="250" dirty="0"/>
              <a:t> </a:t>
            </a:r>
            <a:r>
              <a:rPr lang="ru-RU" sz="2600" b="1" spc="250" dirty="0" err="1"/>
              <a:t>бір</a:t>
            </a:r>
            <a:r>
              <a:rPr lang="ru-RU" sz="2600" b="1" spc="250" dirty="0"/>
              <a:t> - </a:t>
            </a:r>
            <a:r>
              <a:rPr lang="ru-RU" sz="2600" b="1" spc="250" dirty="0" err="1"/>
              <a:t>бірінің</a:t>
            </a:r>
            <a:r>
              <a:rPr lang="ru-RU" sz="2600" b="1" spc="250" dirty="0"/>
              <a:t> </a:t>
            </a:r>
            <a:r>
              <a:rPr lang="ru-RU" sz="2600" b="1" spc="250" dirty="0" err="1"/>
              <a:t>қызметін</a:t>
            </a:r>
            <a:r>
              <a:rPr lang="ru-RU" sz="2600" b="1" spc="250" dirty="0"/>
              <a:t> </a:t>
            </a:r>
            <a:r>
              <a:rPr lang="ru-RU" sz="2600" b="1" spc="250" dirty="0" err="1"/>
              <a:t>бұзбауы</a:t>
            </a:r>
            <a:r>
              <a:rPr lang="ru-RU" sz="2600" b="1" spc="250" dirty="0"/>
              <a:t> </a:t>
            </a:r>
            <a:r>
              <a:rPr lang="ru-RU" sz="2600" b="1" spc="250" dirty="0" err="1"/>
              <a:t>тиіс</a:t>
            </a:r>
            <a:r>
              <a:rPr lang="ru-RU" sz="2600" b="1" spc="250" dirty="0" smtClean="0"/>
              <a:t>.</a:t>
            </a:r>
          </a:p>
          <a:p>
            <a:pPr marL="0" indent="0">
              <a:buNone/>
            </a:pPr>
            <a:endParaRPr lang="ru-RU" sz="2600" b="1" spc="250" dirty="0"/>
          </a:p>
          <a:p>
            <a:r>
              <a:rPr lang="ru-RU" sz="2600" dirty="0" smtClean="0"/>
              <a:t>5. </a:t>
            </a:r>
            <a:r>
              <a:rPr lang="ru-RU" sz="2600" b="1" spc="250" dirty="0" err="1"/>
              <a:t>Көлемі</a:t>
            </a:r>
            <a:r>
              <a:rPr lang="ru-RU" sz="2600" b="1" spc="250" dirty="0"/>
              <a:t> </a:t>
            </a:r>
            <a:r>
              <a:rPr lang="ru-RU" sz="2600" b="1" spc="250" dirty="0" err="1"/>
              <a:t>кіші</a:t>
            </a:r>
            <a:r>
              <a:rPr lang="ru-RU" sz="2600" b="1" spc="250" dirty="0"/>
              <a:t> </a:t>
            </a:r>
            <a:r>
              <a:rPr lang="ru-RU" sz="2600" dirty="0" err="1" smtClean="0"/>
              <a:t>болуы</a:t>
            </a:r>
            <a:r>
              <a:rPr lang="ru-RU" sz="2600" dirty="0" smtClean="0"/>
              <a:t> </a:t>
            </a:r>
            <a:r>
              <a:rPr lang="ru-RU" sz="2600" dirty="0" err="1" smtClean="0"/>
              <a:t>шарт</a:t>
            </a:r>
            <a:r>
              <a:rPr lang="ru-RU" sz="2600" dirty="0" smtClean="0"/>
              <a:t>.</a:t>
            </a:r>
            <a:endParaRPr lang="kk-KZ" sz="2600" dirty="0" smtClean="0"/>
          </a:p>
        </p:txBody>
      </p:sp>
    </p:spTree>
    <p:extLst>
      <p:ext uri="{BB962C8B-B14F-4D97-AF65-F5344CB8AC3E}">
        <p14:creationId xmlns:p14="http://schemas.microsoft.com/office/powerpoint/2010/main" val="25173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360" y="3369693"/>
            <a:ext cx="2533072" cy="501939"/>
          </a:xfrm>
          <a:ln w="381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pc="320" dirty="0" smtClean="0"/>
              <a:t>ВЕКТОРЛАР</a:t>
            </a:r>
            <a:endParaRPr lang="en-US" spc="32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44845" y="1089313"/>
            <a:ext cx="1433946" cy="5019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ФАГТАР</a:t>
            </a:r>
            <a:endParaRPr lang="en-US" sz="2400" spc="32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56509" y="1056264"/>
            <a:ext cx="2791691" cy="5019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ПЛАЗМИДАЛАР</a:t>
            </a:r>
            <a:endParaRPr lang="en-US" sz="2400" spc="32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125527" y="1618806"/>
            <a:ext cx="2533072" cy="5019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КОСМИДТЕР</a:t>
            </a:r>
            <a:endParaRPr lang="en-US" sz="2400" spc="32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15402" y="5748838"/>
            <a:ext cx="4628962" cy="754861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МИТОХОНДРИЯЛЫҚ ДНҚ</a:t>
            </a:r>
            <a:endParaRPr lang="en-US" sz="2400" spc="32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1608" y="4716332"/>
            <a:ext cx="3912422" cy="5019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ХЛОРОПЛАСТТЫҚ ДН</a:t>
            </a:r>
            <a:r>
              <a:rPr lang="kk-KZ" sz="2400" spc="320" dirty="0" smtClean="0"/>
              <a:t>Қ</a:t>
            </a:r>
            <a:endParaRPr lang="en-US" sz="2400" spc="32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699491" y="3142669"/>
            <a:ext cx="2533072" cy="50193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ФАЗМИДТЕР</a:t>
            </a:r>
            <a:endParaRPr lang="en-US" sz="2400" spc="32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628082" y="4518245"/>
            <a:ext cx="3030517" cy="50193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spc="320" dirty="0" smtClean="0"/>
              <a:t>ТРАНСПОЗОНДАР</a:t>
            </a:r>
            <a:endParaRPr lang="en-US" sz="2400" spc="320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36" y="5396489"/>
            <a:ext cx="2360284" cy="1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3" y="239073"/>
            <a:ext cx="1616176" cy="18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Ð°Ð³Ð¸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98" y="186956"/>
            <a:ext cx="1228302" cy="15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ºÐ¾ÑÐ¼Ð¸Ð´Ñ ÑÐ¾Ñ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27" y="211280"/>
            <a:ext cx="2608505" cy="12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Ð°Ð·Ð¼Ð¸Ð´Ñ ÑÐ¾Ñ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877" y="2430583"/>
            <a:ext cx="1490497" cy="18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" y="5313533"/>
            <a:ext cx="1700934" cy="13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9" y="5367123"/>
            <a:ext cx="2502317" cy="12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44" y="2279475"/>
            <a:ext cx="3078740" cy="20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280727" y="4001007"/>
            <a:ext cx="27579" cy="1747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73292" y="4001007"/>
            <a:ext cx="926781" cy="688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47709" y="3620662"/>
            <a:ext cx="9803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91927" y="3871632"/>
            <a:ext cx="1487055" cy="1003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" idx="1"/>
          </p:cNvCxnSpPr>
          <p:nvPr/>
        </p:nvCxnSpPr>
        <p:spPr>
          <a:xfrm flipV="1">
            <a:off x="7361818" y="1869776"/>
            <a:ext cx="1763709" cy="12486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99690" y="1636548"/>
            <a:ext cx="0" cy="148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5" idx="2"/>
          </p:cNvCxnSpPr>
          <p:nvPr/>
        </p:nvCxnSpPr>
        <p:spPr>
          <a:xfrm flipH="1" flipV="1">
            <a:off x="3252355" y="1558203"/>
            <a:ext cx="2203743" cy="1584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/>
          <p:nvPr/>
        </p:nvCxnSpPr>
        <p:spPr>
          <a:xfrm flipH="1" flipV="1">
            <a:off x="3764795" y="3429575"/>
            <a:ext cx="956556" cy="55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зм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66" y="266291"/>
            <a:ext cx="2934126" cy="16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12294" y="2141220"/>
            <a:ext cx="243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https://www.factruz.ru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1028" name="Picture 4" descr="EXC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570" y="2768193"/>
            <a:ext cx="3012421" cy="15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63866" y="4548969"/>
            <a:ext cx="279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kodomo.fbb.msu.ru</a:t>
            </a:r>
            <a:endParaRPr lang="ru-RU" dirty="0" smtClean="0"/>
          </a:p>
        </p:txBody>
      </p:sp>
      <p:pic>
        <p:nvPicPr>
          <p:cNvPr id="1030" name="Picture 6" descr="https://kodomo.fbb.msu.ru/~emkeller/terms/term1/plasm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13" y="5099385"/>
            <a:ext cx="1804533" cy="12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63866" y="6298825"/>
            <a:ext cx="294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kodomo.fbb.msu.ru</a:t>
            </a:r>
            <a:endParaRPr lang="kk-KZ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2362" y="118509"/>
            <a:ext cx="7546111" cy="643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kk-KZ" sz="2400" b="1" dirty="0" smtClean="0">
                <a:solidFill>
                  <a:srgbClr val="00B0F0"/>
                </a:solidFill>
              </a:rPr>
              <a:t>Плазмидалар</a:t>
            </a:r>
            <a:r>
              <a:rPr lang="kk-KZ" sz="2400" dirty="0" smtClean="0"/>
              <a:t> </a:t>
            </a:r>
            <a:r>
              <a:rPr lang="kk-KZ" sz="2400" dirty="0"/>
              <a:t>– кейбір бактерияларда (E.coli, Agrobacteria tumefacience т.б.), архея және эукариоттарда кездеседі. </a:t>
            </a:r>
            <a:endParaRPr lang="kk-KZ" sz="2400" dirty="0" smtClean="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AutoNum type="arabicPeriod"/>
            </a:pPr>
            <a:endParaRPr lang="kk-KZ" sz="2400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kk-KZ" sz="2400" b="1" spc="220" dirty="0" smtClean="0">
                <a:solidFill>
                  <a:srgbClr val="00B0F0"/>
                </a:solidFill>
              </a:rPr>
              <a:t>Плазмидалар</a:t>
            </a:r>
            <a:r>
              <a:rPr lang="kk-KZ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kk-KZ" sz="2400" dirty="0">
                <a:solidFill>
                  <a:prstClr val="black"/>
                </a:solidFill>
              </a:rPr>
              <a:t> </a:t>
            </a:r>
            <a:r>
              <a:rPr lang="kk-KZ" sz="2400" dirty="0" smtClean="0"/>
              <a:t>клеткадағы </a:t>
            </a:r>
            <a:r>
              <a:rPr lang="kk-KZ" sz="2400" dirty="0" smtClean="0">
                <a:solidFill>
                  <a:prstClr val="black"/>
                </a:solidFill>
              </a:rPr>
              <a:t>хромосамадан </a:t>
            </a:r>
            <a:r>
              <a:rPr lang="kk-KZ" sz="2400" dirty="0">
                <a:solidFill>
                  <a:prstClr val="black"/>
                </a:solidFill>
              </a:rPr>
              <a:t>тыс жатқан автономды сақиналы ДНҚ молекулалары</a:t>
            </a:r>
            <a:r>
              <a:rPr lang="kk-KZ" sz="24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kk-KZ" sz="2400" dirty="0" smtClean="0">
                <a:solidFill>
                  <a:prstClr val="black"/>
                </a:solidFill>
              </a:rPr>
              <a:t> </a:t>
            </a:r>
            <a:endParaRPr lang="kk-KZ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400" dirty="0" smtClean="0">
                <a:solidFill>
                  <a:prstClr val="black"/>
                </a:solidFill>
              </a:rPr>
              <a:t>Бір </a:t>
            </a:r>
            <a:r>
              <a:rPr lang="kk-KZ" sz="2400" dirty="0">
                <a:solidFill>
                  <a:prstClr val="black"/>
                </a:solidFill>
              </a:rPr>
              <a:t>клеткада </a:t>
            </a:r>
            <a:r>
              <a:rPr lang="kk-KZ" sz="2400" b="1" dirty="0">
                <a:solidFill>
                  <a:prstClr val="black"/>
                </a:solidFill>
              </a:rPr>
              <a:t>10-200</a:t>
            </a:r>
            <a:r>
              <a:rPr lang="kk-KZ" sz="2400" dirty="0">
                <a:solidFill>
                  <a:prstClr val="black"/>
                </a:solidFill>
              </a:rPr>
              <a:t>  көшірмелері болады, </a:t>
            </a:r>
            <a:endParaRPr lang="kk-KZ" sz="24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kk-KZ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400" b="1" dirty="0" smtClean="0">
                <a:solidFill>
                  <a:prstClr val="black"/>
                </a:solidFill>
              </a:rPr>
              <a:t>Функциялары</a:t>
            </a:r>
            <a:r>
              <a:rPr lang="kk-KZ" sz="2400" dirty="0">
                <a:solidFill>
                  <a:prstClr val="black"/>
                </a:solidFill>
              </a:rPr>
              <a:t>: бактериялардың төзімділігін арттыру, яғни, антибиотиктерге, дәрілік препараттарға, ауыр металдарға,органикалық және бейорганикалық заттарға, токсиндерге, сондай ақ, гемолизин синтезін басқарады. </a:t>
            </a:r>
            <a:endParaRPr lang="kk-KZ" sz="24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kk-KZ" sz="24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kk-KZ" sz="2400" dirty="0" smtClean="0">
                <a:solidFill>
                  <a:prstClr val="black"/>
                </a:solidFill>
              </a:rPr>
              <a:t>Плазмидалар </a:t>
            </a:r>
            <a:r>
              <a:rPr lang="kk-KZ" sz="2400" dirty="0">
                <a:solidFill>
                  <a:prstClr val="black"/>
                </a:solidFill>
              </a:rPr>
              <a:t>5-10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kk-KZ" sz="2400" dirty="0">
                <a:solidFill>
                  <a:prstClr val="black"/>
                </a:solidFill>
              </a:rPr>
              <a:t>м.ж.н. тасымалдауға қабілетті.</a:t>
            </a:r>
          </a:p>
        </p:txBody>
      </p:sp>
    </p:spTree>
    <p:extLst>
      <p:ext uri="{BB962C8B-B14F-4D97-AF65-F5344CB8AC3E}">
        <p14:creationId xmlns:p14="http://schemas.microsoft.com/office/powerpoint/2010/main" val="1746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82" y="83127"/>
            <a:ext cx="4842163" cy="6640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2400" b="1" dirty="0" smtClean="0"/>
              <a:t>2. </a:t>
            </a:r>
            <a:r>
              <a:rPr lang="kk-KZ" sz="2400" b="1" spc="240" dirty="0" smtClean="0"/>
              <a:t>Фагтар</a:t>
            </a:r>
            <a:r>
              <a:rPr lang="kk-KZ" sz="2400" dirty="0" smtClean="0"/>
              <a:t> – бактерияларды зақымдайтын вирустардың (</a:t>
            </a:r>
            <a:r>
              <a:rPr lang="kk-KZ" sz="2400" dirty="0" smtClean="0">
                <a:solidFill>
                  <a:srgbClr val="00B0F0"/>
                </a:solidFill>
              </a:rPr>
              <a:t>бактериофагтар</a:t>
            </a:r>
            <a:r>
              <a:rPr lang="kk-KZ" sz="2400" dirty="0" smtClean="0"/>
              <a:t>) ДНҚ молекулалары. 10 –</a:t>
            </a:r>
            <a:r>
              <a:rPr lang="en-US" sz="2400" dirty="0" smtClean="0"/>
              <a:t> </a:t>
            </a:r>
            <a:r>
              <a:rPr lang="ru-RU" sz="2400" dirty="0" smtClean="0"/>
              <a:t>20 </a:t>
            </a:r>
            <a:r>
              <a:rPr lang="kk-KZ" sz="2400" dirty="0" smtClean="0"/>
              <a:t>м.ж.н. тасымалдауға қабілетті.</a:t>
            </a:r>
          </a:p>
          <a:p>
            <a:pPr marL="0" indent="0">
              <a:buNone/>
            </a:pPr>
            <a:endParaRPr lang="kk-KZ" sz="2400" b="1" dirty="0" smtClean="0"/>
          </a:p>
          <a:p>
            <a:pPr marL="0" indent="0">
              <a:buNone/>
            </a:pPr>
            <a:endParaRPr lang="kk-KZ" sz="2400" b="1" dirty="0" smtClean="0"/>
          </a:p>
          <a:p>
            <a:pPr marL="0" indent="0">
              <a:buNone/>
            </a:pPr>
            <a:r>
              <a:rPr lang="kk-KZ" sz="2400" b="1" dirty="0" smtClean="0"/>
              <a:t>3. </a:t>
            </a:r>
            <a:r>
              <a:rPr lang="kk-KZ" sz="2400" b="1" spc="330" dirty="0" smtClean="0"/>
              <a:t>Космидтер</a:t>
            </a:r>
            <a:r>
              <a:rPr lang="kk-KZ" sz="2400" dirty="0" smtClean="0"/>
              <a:t> –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E.coli</a:t>
            </a:r>
            <a:r>
              <a:rPr lang="kk-KZ" sz="2400" dirty="0" smtClean="0"/>
              <a:t> ді зақымдайтын бактериофаг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00B0F0"/>
                </a:solidFill>
              </a:rPr>
              <a:t>λ</a:t>
            </a:r>
            <a:r>
              <a:rPr lang="en-US" sz="2400" dirty="0" smtClean="0">
                <a:solidFill>
                  <a:srgbClr val="00B0F0"/>
                </a:solidFill>
              </a:rPr>
              <a:t> -</a:t>
            </a:r>
            <a:r>
              <a:rPr lang="kk-KZ" sz="2400" dirty="0" smtClean="0">
                <a:solidFill>
                  <a:srgbClr val="00B0F0"/>
                </a:solidFill>
              </a:rPr>
              <a:t> фагтың </a:t>
            </a:r>
            <a:r>
              <a:rPr lang="en-US" sz="2400" dirty="0" smtClean="0">
                <a:solidFill>
                  <a:srgbClr val="00B0F0"/>
                </a:solidFill>
              </a:rPr>
              <a:t>  Cos </a:t>
            </a:r>
            <a:r>
              <a:rPr lang="en-US" sz="2400" dirty="0" smtClean="0"/>
              <a:t>–</a:t>
            </a:r>
            <a:r>
              <a:rPr lang="kk-KZ" sz="2400" dirty="0" smtClean="0"/>
              <a:t> </a:t>
            </a:r>
            <a:r>
              <a:rPr lang="kk-KZ" sz="2400" dirty="0" smtClean="0">
                <a:solidFill>
                  <a:srgbClr val="00B0F0"/>
                </a:solidFill>
              </a:rPr>
              <a:t>аймағы</a:t>
            </a:r>
            <a:r>
              <a:rPr lang="kk-KZ" sz="2400" dirty="0" smtClean="0"/>
              <a:t> бар плазмида.</a:t>
            </a:r>
          </a:p>
          <a:p>
            <a:pPr marL="0" indent="0">
              <a:buNone/>
            </a:pPr>
            <a:endParaRPr lang="kk-KZ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 </a:t>
            </a:r>
            <a:r>
              <a:rPr lang="en-US" sz="2400" b="1" dirty="0" smtClean="0"/>
              <a:t>Cos –</a:t>
            </a:r>
            <a:r>
              <a:rPr lang="kk-KZ" sz="2400" b="1" dirty="0" smtClean="0"/>
              <a:t> аймақ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smtClean="0"/>
              <a:t>λ</a:t>
            </a:r>
            <a:r>
              <a:rPr lang="en-US" sz="2400" dirty="0" smtClean="0"/>
              <a:t> -</a:t>
            </a:r>
            <a:r>
              <a:rPr lang="kk-KZ" sz="2400" dirty="0" smtClean="0"/>
              <a:t> фаг ДНҚ -ның нуклеотидтердің белгілі бір реттілікпен қатталып, жинақталып вирионға орналасуын қамтамасыз етеді.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k-KZ" sz="2400" dirty="0" smtClean="0"/>
              <a:t>30 –</a:t>
            </a:r>
            <a:r>
              <a:rPr lang="en-US" sz="2400" dirty="0" smtClean="0"/>
              <a:t> </a:t>
            </a:r>
            <a:r>
              <a:rPr lang="ru-RU" sz="2400" dirty="0" smtClean="0"/>
              <a:t>50 </a:t>
            </a:r>
            <a:r>
              <a:rPr lang="kk-KZ" sz="2400" dirty="0" smtClean="0"/>
              <a:t>м.ж.н. тасымалдауға қабілетті. </a:t>
            </a:r>
          </a:p>
          <a:p>
            <a:pPr marL="0" indent="0">
              <a:buNone/>
            </a:pPr>
            <a:endParaRPr lang="kk-KZ" sz="24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Бактериофаг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22" y="138767"/>
            <a:ext cx="2275914" cy="16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2473" y="1921975"/>
            <a:ext cx="3232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https://upload.wikimedia.org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</p:txBody>
      </p:sp>
      <p:pic>
        <p:nvPicPr>
          <p:cNvPr id="2052" name="Picture 4" descr="Неклеточные и доядерные формы жизни | ВКонтак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57" y="224018"/>
            <a:ext cx="2426116" cy="16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едицина смогла победить бактериями генетическую болез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74" y="138767"/>
            <a:ext cx="2409482" cy="17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81240" y="1971097"/>
            <a:ext cx="2339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6"/>
              </a:rPr>
              <a:t>https://342031.selcdn.ru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936509" y="1971097"/>
            <a:ext cx="29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sun9-28.userapi.com/</a:t>
            </a:r>
            <a:endParaRPr lang="ru-RU" sz="1600" dirty="0" smtClean="0"/>
          </a:p>
        </p:txBody>
      </p:sp>
      <p:pic>
        <p:nvPicPr>
          <p:cNvPr id="2058" name="Picture 10" descr="Бактериофаги, Космиды - Трансформация бактерий как основа генной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5" y="2358774"/>
            <a:ext cx="4111418" cy="39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1241" y="6354740"/>
            <a:ext cx="2715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mobile.studbooks.net/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42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82" y="83127"/>
            <a:ext cx="5230091" cy="6640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b="1" dirty="0" smtClean="0"/>
              <a:t>4. </a:t>
            </a:r>
            <a:r>
              <a:rPr lang="kk-KZ" sz="2400" b="1" spc="210" dirty="0" smtClean="0"/>
              <a:t>Фазмидтер</a:t>
            </a:r>
            <a:r>
              <a:rPr lang="kk-KZ" sz="2400" dirty="0" smtClean="0"/>
              <a:t> - будан векторлар </a:t>
            </a:r>
          </a:p>
          <a:p>
            <a:pPr marL="0" indent="0">
              <a:buNone/>
            </a:pPr>
            <a:r>
              <a:rPr lang="kk-KZ" sz="2400" dirty="0" smtClean="0"/>
              <a:t>(фаг және плазмида бөліктерінен құралған).</a:t>
            </a:r>
          </a:p>
          <a:p>
            <a:pPr marL="0" indent="0">
              <a:buNone/>
            </a:pPr>
            <a:endParaRPr lang="kk-KZ" sz="2400" dirty="0" smtClean="0"/>
          </a:p>
          <a:p>
            <a:pPr marL="0" indent="0">
              <a:buNone/>
            </a:pPr>
            <a:endParaRPr lang="kk-KZ" sz="2400" dirty="0" smtClean="0"/>
          </a:p>
          <a:p>
            <a:pPr marL="0" indent="0">
              <a:buNone/>
            </a:pPr>
            <a:r>
              <a:rPr lang="kk-KZ" sz="2400" b="1" spc="320" dirty="0" smtClean="0"/>
              <a:t>5. Транспозондар</a:t>
            </a:r>
            <a:r>
              <a:rPr lang="kk-KZ" sz="2400" dirty="0" smtClean="0"/>
              <a:t> </a:t>
            </a:r>
            <a:r>
              <a:rPr lang="kk-KZ" sz="2400" dirty="0"/>
              <a:t>– ДНҚ тізбегіндегі мобилді элементтер, яғни бір сайттан екінші сайтқа (хромосома немесе плазмида) секіріп, орын алмастыратын гендер. </a:t>
            </a:r>
            <a:endParaRPr lang="kk-KZ" sz="2400" dirty="0" smtClean="0"/>
          </a:p>
          <a:p>
            <a:pPr marL="0" indent="0">
              <a:buNone/>
            </a:pPr>
            <a:endParaRPr lang="kk-KZ" sz="2400" dirty="0" smtClean="0"/>
          </a:p>
          <a:p>
            <a:pPr marL="0" indent="0">
              <a:buNone/>
            </a:pPr>
            <a:r>
              <a:rPr lang="kk-KZ" sz="2400" dirty="0" smtClean="0">
                <a:solidFill>
                  <a:srgbClr val="00B0F0"/>
                </a:solidFill>
              </a:rPr>
              <a:t>Транспозаза </a:t>
            </a:r>
            <a:r>
              <a:rPr lang="kk-KZ" sz="2400" dirty="0"/>
              <a:t>ферменті қатысуымен орын алмастырады, ұзындығы 2-20  м.ж.н</a:t>
            </a:r>
            <a:r>
              <a:rPr lang="kk-KZ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kk-KZ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Генетическая инженер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55" y="166255"/>
            <a:ext cx="4529494" cy="31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45" y="3615314"/>
            <a:ext cx="5769119" cy="26384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48900" y="6297772"/>
            <a:ext cx="3851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https://cf.ppt-online.org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01891" y="3313968"/>
            <a:ext cx="2706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https://cf2.ppt-online.org</a:t>
            </a:r>
            <a:r>
              <a:rPr lang="en-US" sz="1600" dirty="0" smtClean="0">
                <a:hlinkClick r:id="rId5"/>
              </a:rPr>
              <a:t>/</a:t>
            </a:r>
            <a:endParaRPr lang="kk-KZ" sz="1600" dirty="0" smtClean="0"/>
          </a:p>
        </p:txBody>
      </p:sp>
    </p:spTree>
    <p:extLst>
      <p:ext uri="{BB962C8B-B14F-4D97-AF65-F5344CB8AC3E}">
        <p14:creationId xmlns:p14="http://schemas.microsoft.com/office/powerpoint/2010/main" val="1793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3" y="126134"/>
            <a:ext cx="4950691" cy="6533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pc="320" dirty="0" smtClean="0"/>
              <a:t>6. </a:t>
            </a:r>
            <a:r>
              <a:rPr lang="kk-KZ" sz="2400" b="1" spc="320" dirty="0" smtClean="0">
                <a:solidFill>
                  <a:srgbClr val="00B0F0"/>
                </a:solidFill>
              </a:rPr>
              <a:t>Хлоропласттық </a:t>
            </a:r>
            <a:r>
              <a:rPr lang="kk-KZ" sz="2400" b="1" spc="320" dirty="0">
                <a:solidFill>
                  <a:srgbClr val="00B0F0"/>
                </a:solidFill>
              </a:rPr>
              <a:t>ДНҚ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пластидтердегі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гендік</a:t>
            </a:r>
            <a:r>
              <a:rPr lang="ru-RU" sz="2400" dirty="0" smtClean="0"/>
              <a:t> </a:t>
            </a:r>
            <a:r>
              <a:rPr lang="ru-RU" sz="2400" dirty="0" err="1" smtClean="0"/>
              <a:t>ақпарат</a:t>
            </a:r>
            <a:r>
              <a:rPr lang="ru-RU" sz="2400" dirty="0" smtClean="0"/>
              <a:t> пластом </a:t>
            </a:r>
            <a:r>
              <a:rPr lang="ru-RU" sz="2400" dirty="0" err="1" smtClean="0"/>
              <a:t>жазылған</a:t>
            </a:r>
            <a:r>
              <a:rPr lang="ru-RU" sz="2400" dirty="0" smtClean="0"/>
              <a:t>, </a:t>
            </a:r>
            <a:r>
              <a:rPr lang="ru-RU" sz="2400" dirty="0" err="1" smtClean="0"/>
              <a:t>ұзындығы</a:t>
            </a:r>
            <a:r>
              <a:rPr lang="ru-RU" sz="2400" dirty="0" smtClean="0"/>
              <a:t> </a:t>
            </a:r>
            <a:r>
              <a:rPr lang="ru-RU" sz="2400" b="1" dirty="0" smtClean="0"/>
              <a:t>150 </a:t>
            </a:r>
            <a:r>
              <a:rPr lang="kk-KZ" sz="2400" b="1" dirty="0" smtClean="0"/>
              <a:t>м.ж.н</a:t>
            </a:r>
            <a:r>
              <a:rPr lang="kk-KZ" sz="2400" dirty="0" smtClean="0"/>
              <a:t>. тізбегінен тұратын сақиналы молекула, шамамен </a:t>
            </a:r>
            <a:r>
              <a:rPr lang="ru-RU" sz="2400" b="1" dirty="0" smtClean="0"/>
              <a:t>100 </a:t>
            </a:r>
            <a:r>
              <a:rPr lang="kk-KZ" sz="2400" b="1" dirty="0" smtClean="0"/>
              <a:t> белок синтезін кодтайды</a:t>
            </a:r>
            <a:r>
              <a:rPr lang="kk-KZ" sz="24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kk-KZ" sz="2400" b="1" spc="320" dirty="0" smtClean="0"/>
              <a:t>7. </a:t>
            </a:r>
            <a:r>
              <a:rPr lang="kk-KZ" sz="2400" b="1" spc="320" dirty="0" smtClean="0">
                <a:solidFill>
                  <a:srgbClr val="00B0F0"/>
                </a:solidFill>
              </a:rPr>
              <a:t>Митохондриялық </a:t>
            </a:r>
            <a:r>
              <a:rPr lang="kk-KZ" sz="2400" b="1" spc="320" dirty="0">
                <a:solidFill>
                  <a:srgbClr val="00B0F0"/>
                </a:solidFill>
              </a:rPr>
              <a:t>ДНҚ </a:t>
            </a:r>
            <a:r>
              <a:rPr lang="kk-KZ" sz="2400" dirty="0" smtClean="0"/>
              <a:t>– 15-19 м.ж.н. тізбегінен тұратын сақиналы молекула, тыныс алу және улы заттарға төзімділікті бақылайды, аталық ұрықсыздықты бақылайтын гендер болады. </a:t>
            </a:r>
          </a:p>
          <a:p>
            <a:endParaRPr lang="kk-KZ" sz="2400" dirty="0" smtClean="0"/>
          </a:p>
        </p:txBody>
      </p:sp>
      <p:pic>
        <p:nvPicPr>
          <p:cNvPr id="4098" name="Picture 2" descr="Митохондриальная ДНК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52" y="3736113"/>
            <a:ext cx="4185209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0723" y="6320864"/>
            <a:ext cx="3353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https://upload.wikimedia.org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/>
          </a:p>
        </p:txBody>
      </p:sp>
      <p:pic>
        <p:nvPicPr>
          <p:cNvPr id="4100" name="Picture 4" descr="Хлоропласты. Структуры, обеспечивающие их автоном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3" y="126134"/>
            <a:ext cx="5255490" cy="3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24383" y="3096662"/>
            <a:ext cx="3103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https://lh3.googleusercontent.com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42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7" y="138545"/>
            <a:ext cx="11729372" cy="64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899</Words>
  <Application>Microsoft Office PowerPoint</Application>
  <PresentationFormat>Широкоэкранный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65</cp:revision>
  <dcterms:created xsi:type="dcterms:W3CDTF">2019-02-10T12:44:04Z</dcterms:created>
  <dcterms:modified xsi:type="dcterms:W3CDTF">2020-04-27T20:24:35Z</dcterms:modified>
</cp:coreProperties>
</file>